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Open Sans Ligh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V8Cw3KZ/2kVRIET2D1nXvru3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slide" Target="slides/slide1.xml"/><Relationship Id="rId19" Type="http://schemas.openxmlformats.org/officeDocument/2006/relationships/font" Target="fonts/OpenSansLight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b18cc4e1c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eb18cc4e1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b18cc4e1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eb18cc4e1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47b2031b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3e47b2031b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47b2031b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e47b2031b6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47b2031b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e47b2031b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47b2031b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e47b2031b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">
  <p:cSld name="Title and Content ">
    <p:bg>
      <p:bgPr>
        <a:solidFill>
          <a:srgbClr val="E9F0F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1450153" y="2108722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" name="Google Shape;18;p15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19" name="Google Shape;19;p1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bg>
      <p:bgPr>
        <a:solidFill>
          <a:srgbClr val="E9F0F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3" name="Google Shape;73;p2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4" name="Google Shape;74;p24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">
  <p:cSld name="Title and 2 Content ">
    <p:bg>
      <p:bgPr>
        <a:solidFill>
          <a:srgbClr val="F2ECE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1468814" y="2057401"/>
            <a:ext cx="4627186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2" type="body"/>
          </p:nvPr>
        </p:nvSpPr>
        <p:spPr>
          <a:xfrm>
            <a:off x="6668185" y="2057401"/>
            <a:ext cx="4609399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Table">
  <p:cSld name="Title Content and Table">
    <p:bg>
      <p:bgPr>
        <a:solidFill>
          <a:srgbClr val="F2ECE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1468814" y="2057400"/>
            <a:ext cx="3091027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7" name="Google Shape;87;p26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2">
  <p:cSld name="Title and 2 Content 2">
    <p:bg>
      <p:bgPr>
        <a:solidFill>
          <a:srgbClr val="F2ECE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91" name="Google Shape;91;p2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92" name="Google Shape;92;p2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1468814" y="2066731"/>
            <a:ext cx="6452876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8169196" y="2066731"/>
            <a:ext cx="3108391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Agenda 1">
    <p:bg>
      <p:bgPr>
        <a:solidFill>
          <a:srgbClr val="E9F0F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1455583" y="737115"/>
            <a:ext cx="4640418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388461" y="737115"/>
            <a:ext cx="4449712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16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25" name="Google Shape;25;p1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and Content">
  <p:cSld name="Title Picture and Content">
    <p:bg>
      <p:bgPr>
        <a:solidFill>
          <a:srgbClr val="F2ECE9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/>
          <p:nvPr>
            <p:ph idx="2" type="pic"/>
          </p:nvPr>
        </p:nvSpPr>
        <p:spPr>
          <a:xfrm>
            <a:off x="1503363" y="2061969"/>
            <a:ext cx="4592637" cy="480536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6787262" y="2052736"/>
            <a:ext cx="4490320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bg>
      <p:bgPr>
        <a:solidFill>
          <a:srgbClr val="3F636A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6" name="Google Shape;36;p21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37" name="Google Shape;37;p21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1317614" y="690511"/>
            <a:ext cx="496467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3">
  <p:cSld name="Title and 2 Content 3">
    <p:bg>
      <p:bgPr>
        <a:solidFill>
          <a:srgbClr val="F2ECE9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1468815" y="2057401"/>
            <a:ext cx="3068678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R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5191727" y="2057401"/>
            <a:ext cx="6085857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5" name="Google Shape;45;p18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bg>
      <p:bgPr>
        <a:solidFill>
          <a:srgbClr val="F2ECE9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9" name="Google Shape;49;p19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50" name="Google Shape;50;p19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chemeClr val="accent6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038031" y="1068169"/>
            <a:ext cx="10115939" cy="2681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/>
          <p:nvPr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20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Google Shape;56;p20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bg>
      <p:bgPr>
        <a:solidFill>
          <a:srgbClr val="3F636A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0" name="Google Shape;60;p22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61" name="Google Shape;61;p2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2" name="Google Shape;62;p22"/>
          <p:cNvSpPr txBox="1"/>
          <p:nvPr>
            <p:ph type="title"/>
          </p:nvPr>
        </p:nvSpPr>
        <p:spPr>
          <a:xfrm>
            <a:off x="1317615" y="690511"/>
            <a:ext cx="518582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bg>
      <p:bgPr>
        <a:solidFill>
          <a:srgbClr val="E9F0F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353827" y="1278294"/>
            <a:ext cx="5000318" cy="49041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/>
          <p:nvPr>
            <p:ph idx="2" type="pic"/>
          </p:nvPr>
        </p:nvSpPr>
        <p:spPr>
          <a:xfrm>
            <a:off x="6642169" y="-1"/>
            <a:ext cx="4635426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8" name="Google Shape;68;p23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avirtualregion.org/" TargetMode="External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avirtualregion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avirtualregion.org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avirtualregion.org/" TargetMode="External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hyperlink" Target="https://oavirtualregion.org/" TargetMode="External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hyperlink" Target="https://oavirtualregion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1468824" y="503850"/>
            <a:ext cx="8655900" cy="142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11"/>
              <a:buNone/>
            </a:pPr>
            <a:r>
              <a:rPr b="1" lang="en-US" sz="3322">
                <a:solidFill>
                  <a:srgbClr val="0000FF"/>
                </a:solidFill>
              </a:rPr>
              <a:t>La Región Virtual </a:t>
            </a:r>
            <a:br>
              <a:rPr b="1" lang="en-US" sz="3322">
                <a:solidFill>
                  <a:srgbClr val="0000FF"/>
                </a:solidFill>
              </a:rPr>
            </a:br>
            <a:r>
              <a:rPr b="1" lang="en-US" sz="3322">
                <a:solidFill>
                  <a:srgbClr val="0000FF"/>
                </a:solidFill>
              </a:rPr>
              <a:t>Divulgación profesional de la información pública/</a:t>
            </a:r>
            <a:br>
              <a:rPr b="1" lang="en-US" sz="3322">
                <a:solidFill>
                  <a:srgbClr val="0000FF"/>
                </a:solidFill>
              </a:rPr>
            </a:br>
            <a:r>
              <a:rPr b="1" lang="en-US" sz="3322">
                <a:solidFill>
                  <a:srgbClr val="0000FF"/>
                </a:solidFill>
              </a:rPr>
              <a:t>Comité de Unidad con Diversidad (PIPO/UWD)</a:t>
            </a:r>
            <a:endParaRPr sz="2933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10802"/>
          <a:stretch/>
        </p:blipFill>
        <p:spPr>
          <a:xfrm>
            <a:off x="1572460" y="2256062"/>
            <a:ext cx="8552265" cy="411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2" name="Google Shape;102;p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655900" y="1931550"/>
            <a:ext cx="84687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1317625" y="690500"/>
            <a:ext cx="4626600" cy="5253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>
                <a:solidFill>
                  <a:schemeClr val="dk2"/>
                </a:solidFill>
              </a:rPr>
              <a:t>Gracias</a:t>
            </a:r>
            <a:br>
              <a:rPr lang="en-US" sz="4600">
                <a:solidFill>
                  <a:schemeClr val="dk2"/>
                </a:solidFill>
              </a:rPr>
            </a:br>
            <a:r>
              <a:rPr lang="en-US" sz="4600">
                <a:solidFill>
                  <a:schemeClr val="dk2"/>
                </a:solidFill>
              </a:rPr>
              <a:t>tú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800">
                <a:solidFill>
                  <a:schemeClr val="dk2"/>
                </a:solidFill>
              </a:rPr>
              <a:t>Juntos podemos ayudar a difundir el Mensaje y ser el Mensaje</a:t>
            </a:r>
            <a:br>
              <a:rPr lang="en-US" sz="1800">
                <a:solidFill>
                  <a:schemeClr val="dk2"/>
                </a:solidFill>
              </a:rPr>
            </a:b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Melanie B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Cátedra PIPO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pipochair1@oavirtualregion.org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Espero poder servir contigo.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¡Nos vemos en la próxima reunión de PIPO/UWD!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reunimos el primer sábado del mes a las 16:00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https://oavirtualregion.org/vr-calendar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6" name="Google Shape;186;p12" title="hand in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038" y="1562213"/>
            <a:ext cx="40100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>
            <p:ph idx="4294967295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3100"/>
              <a:t>La divulgación profesional de la información pública</a:t>
            </a:r>
            <a:br>
              <a:rPr lang="en-US" sz="3100"/>
            </a:br>
            <a:r>
              <a:rPr lang="en-US" sz="3100"/>
              <a:t>Comité de Unidad con Diversidad</a:t>
            </a:r>
            <a:br>
              <a:rPr lang="en-US" sz="3100"/>
            </a:br>
            <a:r>
              <a:rPr lang="en-US" sz="3100"/>
              <a:t>también conocido como PIPO</a:t>
            </a:r>
            <a:endParaRPr/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b="2" l="0" r="2" t="10800"/>
          <a:stretch/>
        </p:blipFill>
        <p:spPr>
          <a:xfrm>
            <a:off x="1450153" y="2108722"/>
            <a:ext cx="8552264" cy="411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4" name="Google Shape;194;p1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566900" y="2284575"/>
            <a:ext cx="90582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692"/>
              <a:t>El Comité de Información Pública, Divulgación Profesional y Unidad con la Diversidad (PIPO/UWD) existe por un propósito claro y significativo:                                              </a:t>
            </a:r>
            <a:r>
              <a:rPr b="1" lang="en-US" sz="2992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Llevar el mensaje de recuperación y fortalecer las manos y corazones de quienes estén dispuestos a compartirlo.</a:t>
            </a:r>
            <a:endParaRPr b="1" sz="25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200" y="297625"/>
            <a:ext cx="3882951" cy="13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566900" y="1781850"/>
            <a:ext cx="9058200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Declaración de Propósitos</a:t>
            </a:r>
            <a:endParaRPr b="0" i="0" sz="36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2" name="Google Shape;112;p2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1405" y="5106675"/>
            <a:ext cx="3644539" cy="13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563225" y="5038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Transmitiendo el mensaje 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/>
          </a:p>
        </p:txBody>
      </p:sp>
      <p:sp>
        <p:nvSpPr>
          <p:cNvPr id="118" name="Google Shape;118;p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">
            <a:hlinkClick r:id="rId3"/>
          </p:cNvPr>
          <p:cNvSpPr txBox="1"/>
          <p:nvPr/>
        </p:nvSpPr>
        <p:spPr>
          <a:xfrm>
            <a:off x="6475725" y="1901578"/>
            <a:ext cx="4801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En la página web de los recién llegados: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https://welcome.oavirtualregion.org/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Mantener actualizadas las listas de reuniones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Jornada de puertas abiertas para recién llegados 3 al año con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 Centro de Bienvenida, incluyendo en la Convención Anual de VR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Páginas de divulgación actualizadas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En nuestra web principal de OA VR: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 principal mantén la atención y la información actualizada </a:t>
            </a:r>
            <a:r>
              <a:rPr b="1"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https://oavirtualregion.org/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Talleres y enviar información al Comité de Recursos Digitales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468825" y="1338000"/>
            <a:ext cx="42105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 el ámbito de la Información Pública, nos dirigimos al compulsivo comedor que aún sufre y que quizá ni siquiera sepa que Overeaters Anonymous existe. Buscamos formas creativas y compasivas de asegurarnos de que nadie pierda la oportunidad de recuperarse simplemente porque no sabía que había ayuda.</a:t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1" name="Google Shape;121;p3" title="digital-worl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1300" y="-2488"/>
            <a:ext cx="1816001" cy="16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b18cc4e1c_0_8"/>
          <p:cNvSpPr txBox="1"/>
          <p:nvPr>
            <p:ph type="title"/>
          </p:nvPr>
        </p:nvSpPr>
        <p:spPr>
          <a:xfrm>
            <a:off x="1526300" y="425238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Transmitiendo el mensaje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>
              <a:solidFill>
                <a:srgbClr val="1C4587"/>
              </a:solidFill>
            </a:endParaRPr>
          </a:p>
        </p:txBody>
      </p:sp>
      <p:sp>
        <p:nvSpPr>
          <p:cNvPr id="127" name="Google Shape;127;g3eb18cc4e1c_0_8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3eb18cc4e1c_0_8">
            <a:hlinkClick r:id="rId3"/>
          </p:cNvPr>
          <p:cNvSpPr txBox="1"/>
          <p:nvPr/>
        </p:nvSpPr>
        <p:spPr>
          <a:xfrm>
            <a:off x="6438800" y="2101357"/>
            <a:ext cx="4801800" cy="45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FR PIPO/UWD: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Envía invitaciones para participar en la Jornada de Puertas Abiertas para Nuevos Participantes con los horarios disponibles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La reunión elige un horario horario: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Tenemos reuniones de inglés cada hora (55 min) a partir de las 8 de la mañana EDT.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Tenemos reuniones de idiomas extranjeros cada media hora (90 minutos).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El organismo de servicio proporciona: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 tema, el anfitrión, el líder, el ponente y la seguridad.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Proporcionan su lista de trabajadores de servicio y todos firman acuerdos de servicio.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g3eb18cc4e1c_0_8"/>
          <p:cNvSpPr txBox="1"/>
          <p:nvPr/>
        </p:nvSpPr>
        <p:spPr>
          <a:xfrm>
            <a:off x="1117600" y="1561625"/>
            <a:ext cx="5161280" cy="5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Nuestro comité organiza un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      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JORNADA DE PUERTAS ABIERTAS PARA RECIÉN LLEGADOS</a:t>
            </a:r>
            <a:r>
              <a:rPr b="1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600">
                <a:solidFill>
                  <a:schemeClr val="dk1"/>
                </a:solidFill>
              </a:rPr>
              <a:t>tres veces al año. Ofrecemos a todas las reuniones, intergrupos y organismos de servicio afiliados virtualmente la oportunidad de dirigir una Reunión de Nuevos Llegados para crear conciencia, fomentar la convivencia con quienes no conocen la OA y familiarizarlos con organismos de servicio específicos.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.  Normalmente se celebra durante un fin de semana, pero nuestro evento de junio será de un solo día.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1" i="0" lang="en-US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Nuestra próxima Jornada de Puertas Abiertas para Nuevos Llegados es</a:t>
            </a:r>
            <a:r>
              <a:rPr b="0" i="0" lang="en-US" sz="1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1" i="0" lang="en-US" sz="22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Sábado 27 de junio                                de 8 a.m. a 20:00 EDT</a:t>
            </a:r>
            <a:endParaRPr b="1" i="0" sz="35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g3eb18cc4e1c_0_8" title="digital-worl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050" y="199200"/>
            <a:ext cx="1875950" cy="1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eb18cc4e1c_0_8"/>
          <p:cNvSpPr txBox="1"/>
          <p:nvPr/>
        </p:nvSpPr>
        <p:spPr>
          <a:xfrm>
            <a:off x="1411625" y="983198"/>
            <a:ext cx="9943650" cy="49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Jornada de puertas abiertas para recién llegados:</a:t>
            </a:r>
            <a:endParaRPr b="0" i="0" sz="19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eb18cc4e1c_0_8"/>
          <p:cNvSpPr txBox="1"/>
          <p:nvPr/>
        </p:nvSpPr>
        <p:spPr>
          <a:xfrm>
            <a:off x="4434448" y="1388229"/>
            <a:ext cx="31421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PIPO/UWD largest event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b18cc4e1c_0_17"/>
          <p:cNvSpPr txBox="1"/>
          <p:nvPr>
            <p:ph type="title"/>
          </p:nvPr>
        </p:nvSpPr>
        <p:spPr>
          <a:xfrm>
            <a:off x="1563225" y="5038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Transmitiendo el mensaje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>
              <a:solidFill>
                <a:srgbClr val="1C4587"/>
              </a:solidFill>
            </a:endParaRPr>
          </a:p>
        </p:txBody>
      </p:sp>
      <p:sp>
        <p:nvSpPr>
          <p:cNvPr id="138" name="Google Shape;138;g3eb18cc4e1c_0_17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3eb18cc4e1c_0_17">
            <a:hlinkClick r:id="rId3"/>
          </p:cNvPr>
          <p:cNvSpPr txBox="1"/>
          <p:nvPr/>
        </p:nvSpPr>
        <p:spPr>
          <a:xfrm>
            <a:off x="6383450" y="2216321"/>
            <a:ext cx="4801800" cy="3877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FR PIPO/UWD: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Programamos personal de servicio para el centro de bienvenida. (una sala de Zoom en la que las reuniones de la Jornada de Puertas Abiertas serán salas de grupo.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La reunión elige un horario horario: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Tenemos reuniones de inglés cada hora (55 min) a partir de las 8 de la mañana</a:t>
            </a:r>
            <a:b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Tenemos reuniones de lenguas extranjeras cada media hora (90 minutos)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Sus grupos proporcionan la reunión: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reunión proporciona el Tema, el Anfitrión, el Líder, el Ponente y la Seguridad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Proporcionan su lista de trabajadores de servicio y cada uno firma un acuerdo de servicios.</a:t>
            </a:r>
            <a:endParaRPr b="1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g3eb18cc4e1c_0_17"/>
          <p:cNvSpPr txBox="1"/>
          <p:nvPr/>
        </p:nvSpPr>
        <p:spPr>
          <a:xfrm>
            <a:off x="1411625" y="1874025"/>
            <a:ext cx="4074775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día de la jornada de puertas abiertas habrá una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CENTRO DE BIENVENIDA</a:t>
            </a:r>
            <a:r>
              <a:rPr b="0" i="0" lang="en-US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r>
              <a:rPr b="1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Esta será la sala de Zoom que recibirá a los recién llegados y les ayudará en todo lo que sea necesario. Esta sala también acoge las distintas salas de grupo para las reuniones de Nuevos Recién Llegados durante todo el día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r>
              <a:rPr b="0" i="0" lang="en-US" sz="1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</a:t>
            </a:r>
            <a:r>
              <a:rPr b="1" i="0" lang="en-US" sz="2000" u="none" cap="none" strike="noStrike">
                <a:solidFill>
                  <a:srgbClr val="1609C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¡Una forma maravillosa de transmitir el mensaje y hacer servicio!</a:t>
            </a:r>
            <a:endParaRPr b="1" i="0" sz="2800" u="none" cap="none" strike="noStrike">
              <a:solidFill>
                <a:srgbClr val="1609C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1" name="Google Shape;141;g3eb18cc4e1c_0_17" title="digital-worl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050" y="199200"/>
            <a:ext cx="1875950" cy="1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eb18cc4e1c_0_17"/>
          <p:cNvSpPr txBox="1"/>
          <p:nvPr/>
        </p:nvSpPr>
        <p:spPr>
          <a:xfrm>
            <a:off x="1411625" y="1036427"/>
            <a:ext cx="9943650" cy="49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Jornada de puertas abiertas para recién llegados:</a:t>
            </a:r>
            <a:endParaRPr b="0" i="0" sz="19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eb18cc4e1c_0_17"/>
          <p:cNvSpPr txBox="1"/>
          <p:nvPr/>
        </p:nvSpPr>
        <p:spPr>
          <a:xfrm>
            <a:off x="1563225" y="1480898"/>
            <a:ext cx="82358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mayor evento de PIPO/UWD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47b2031b6_0_21"/>
          <p:cNvSpPr txBox="1"/>
          <p:nvPr>
            <p:ph type="title"/>
          </p:nvPr>
        </p:nvSpPr>
        <p:spPr>
          <a:xfrm>
            <a:off x="1563225" y="59570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Transmitiendo el mensaje</a:t>
            </a:r>
            <a:r>
              <a:rPr lang="en-US" sz="3100">
                <a:solidFill>
                  <a:srgbClr val="1C4587"/>
                </a:solidFill>
              </a:rPr>
              <a:t>- Profesional</a:t>
            </a:r>
            <a:endParaRPr b="1" sz="3100">
              <a:solidFill>
                <a:srgbClr val="0000FF"/>
              </a:solidFill>
            </a:endParaRPr>
          </a:p>
        </p:txBody>
      </p:sp>
      <p:sp>
        <p:nvSpPr>
          <p:cNvPr id="149" name="Google Shape;149;g3e47b2031b6_0_2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3e47b2031b6_0_21">
            <a:hlinkClick r:id="rId3"/>
          </p:cNvPr>
          <p:cNvSpPr txBox="1"/>
          <p:nvPr/>
        </p:nvSpPr>
        <p:spPr>
          <a:xfrm>
            <a:off x="6475725" y="2371545"/>
            <a:ext cx="48018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Divulgación con profesionales: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Obtener información sobre la OA a médicos, clérigos, terapeutas, orientadores, dietistas y programas de tratamiento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En nuestra página web para recién llegados:</a:t>
            </a:r>
            <a:endParaRPr b="1" i="0" sz="1800" u="sng" cap="none" strike="noStrike">
              <a:solidFill>
                <a:schemeClr val="hlink"/>
              </a:solidFill>
              <a:latin typeface="Open Sans Light"/>
              <a:ea typeface="Open Sans Light"/>
              <a:cs typeface="Open Sans Light"/>
              <a:sym typeface="Open Sans Light"/>
              <a:hlinkClick r:id="rId4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https://welcome.oavirtualregion.org/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Recursos para nuevos llegados y miembros para su uso o divulgación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En nuestra web principal de OA VR: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https://oavirtualregion.org/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Divulgación / orientación para los recién llegados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g3e47b2031b6_0_21"/>
          <p:cNvSpPr txBox="1"/>
          <p:nvPr/>
        </p:nvSpPr>
        <p:spPr>
          <a:xfrm>
            <a:off x="1563225" y="1247600"/>
            <a:ext cx="42105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 el ámbito de la Extensión Profesional, nos conectamos con médicos, terapeutas, clérigos y otros profesionales sanitarios, ofreciendo información sobre la AO como un recurso de confianza para las personas a las que sirven. Los profesionales se sienten entonces seguros al derivar a pacientes y clientes al programa OA que ofrece esperanza y comunidad.</a:t>
            </a:r>
            <a:endParaRPr b="0" i="0" sz="22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2" name="Google Shape;152;g3e47b2031b6_0_21" title="digital-world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25840" y="154406"/>
            <a:ext cx="2476910" cy="236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47b2031b6_0_31"/>
          <p:cNvSpPr txBox="1"/>
          <p:nvPr>
            <p:ph type="title"/>
          </p:nvPr>
        </p:nvSpPr>
        <p:spPr>
          <a:xfrm>
            <a:off x="1141975" y="9032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500">
                <a:solidFill>
                  <a:srgbClr val="0000FF"/>
                </a:solidFill>
              </a:rPr>
              <a:t>Unidad con diversidad</a:t>
            </a:r>
            <a:endParaRPr b="1" sz="3500">
              <a:solidFill>
                <a:srgbClr val="0000FF"/>
              </a:solidFill>
            </a:endParaRPr>
          </a:p>
        </p:txBody>
      </p:sp>
      <p:sp>
        <p:nvSpPr>
          <p:cNvPr id="158" name="Google Shape;158;g3e47b2031b6_0_3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g3e47b2031b6_0_31"/>
          <p:cNvSpPr txBox="1"/>
          <p:nvPr/>
        </p:nvSpPr>
        <p:spPr>
          <a:xfrm>
            <a:off x="5561613" y="1803400"/>
            <a:ext cx="57543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HERMANDAD de los Comedores Anónimos fomenta y promueve la aceptación y la inclusión. Todos son bienvenidos a unirse a OA y no están excluidos por raza, credo, nacionalidad, religión, identidad de género, orientación sexual o cualquier otro asento. Damos la bienvenida a todos los que comparten nuestra compulsión. En Comedores Anónimos todos los que deseen dejar de comer compulsivamente son bienvenidos.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FELLOWSHIP reconoce la existencia de enfoques individuales y diferentes conceptos estructurados para llevar a cabo nuestro programa de recuperación de los Doce Pasos; que la Hermandad está unida por nuestra enfermedad y nuestro propósito común; y que las diferencias individuales en los enfoques de recuperación dentro de nuestra Hermandad no tienen por qué dividirnos.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COMUNIDAD respeta los derechos de los miembros, grupos y organismos de servicio a seguir un concepto particular de recuperación dentro de Anónimos Comedores Excesivos y anima a cada miembro, grupo y organismo de servicio a respetar esos derechos mientras extienden la mano de la camaradería a quienes aún sufren. Por ejemplo, esto significa que no intentamos convencer a ningún miembro o visitante de adoptar una creencia en Dios.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HERMANDAD anima a cada grupo y organismo de servicio debidamente registrado a afirmar y mantener las Doce Tradiciones de los Comedores Anónimos permitiendo que los miembros compartan su experiencia, fortaleza y esperanza en las reuniones, independientemente del enfoque individual o del concepto específico que siga ese miembro. Estar debidamente registrado se define como estar en pleno cumplimiento con los Estatutos, Subparte B, Artículo V.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Manual de Políticas de Conferencias Empresariales de OA</a:t>
            </a:r>
            <a:endParaRPr b="0" i="0" sz="23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0" name="Google Shape;160;g3e47b2031b6_0_31" title="hand in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8024" y="595700"/>
            <a:ext cx="2941490" cy="10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e47b2031b6_0_31">
            <a:hlinkClick r:id="rId4"/>
          </p:cNvPr>
          <p:cNvSpPr txBox="1"/>
          <p:nvPr/>
        </p:nvSpPr>
        <p:spPr>
          <a:xfrm>
            <a:off x="1118476" y="1555150"/>
            <a:ext cx="4296803" cy="4939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 nuestra página web para recién llegados y en nuestra web principal de OA VR: 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Revisamos y nos aseguramos de que sea inclusivo y accesible.  </a:t>
            </a:r>
            <a:r>
              <a:rPr b="0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https://welcome.oavirtualregion.org/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https://oavirtualregion.org/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Actualizamos todos los recursos</a:t>
            </a:r>
            <a:endParaRPr b="1" i="0" sz="5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Nuestra jornada de puertas abiertas </a:t>
            </a:r>
            <a:r>
              <a:rPr b="0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fomentamos y promovemos la inclusión con los Recién Llegados a través de nuestras reuniones intergrupales y de organismos de servicio tanto afiliados como no afiliados.</a:t>
            </a:r>
            <a:endParaRPr b="1" i="0" sz="6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Organizamos talleres,</a:t>
            </a:r>
            <a:r>
              <a:rPr b="0" i="0" lang="en-US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incluido el Día de la Unidad.</a:t>
            </a:r>
            <a:endParaRPr b="0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Nos aseguramos de que nuestro Comité sea consciente de ser inclusive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todos los esfuerzos y promover la inclusión en todo lo que hacemos.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47b2031b6_0_43"/>
          <p:cNvSpPr txBox="1"/>
          <p:nvPr>
            <p:ph idx="1" type="body"/>
          </p:nvPr>
        </p:nvSpPr>
        <p:spPr>
          <a:xfrm>
            <a:off x="1244000" y="2186850"/>
            <a:ext cx="9662100" cy="3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Jornada de Puertas Abiertas de la Región Virtual: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para junio, octubre y durante la Convención 2027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Revisión de Recursos PIPO/UWD Fase 1:</a:t>
            </a:r>
            <a:r>
              <a:rPr b="1" lang="en-US" sz="11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(Sitios web) Asegurándose de que toda la información sobre Nuevos Llegados, Información Pública y Divulgación Profesional, la información sobre Unidad con Diversidad sea clara, concisa y actualizada y pueda consultarse fácilmente sin necesidad de escarbar más.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PIPO/UWD Reach Out Fase 2:</a:t>
            </a:r>
            <a:endParaRPr/>
          </a:p>
          <a:p>
            <a:pPr indent="-171450" lvl="0" marL="1714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Revisa las listas de comités que hayan recopilado de organizaciones con comités o programas virtuales, como terapeutas, orientadores, dietistas y programas de tratamiento, que puedan beneficiarse de información sobre reuniones virtuales de recuperación. </a:t>
            </a:r>
            <a:b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El comité comenzará entonces los esfuerzos de divulgación compartiendo recursos digitales existentes de PIPO/UWD e información sobre cómo las personas pueden acceder a reuniones en la Región Virtual.</a:t>
            </a:r>
            <a:endParaRPr b="1" sz="11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PIPO/UWD Google Drive:</a:t>
            </a: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Nos gustaría organizar y simplificar Google Drive para que, con la rotación de servicio, cualquiera pueda adaptarse al puesto. Al contar con instrucciones paso a paso, creemos que esto facilitará el trabajo de las numerosas tareas que realiza PIPO/UWD, especialmente porque hay pocos miembros del servicio. Tener historial previo con documentación ayuda a poner las cosas en perspectiva y es un buen recurso para el futuro.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POSIBLE TALLER: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El comité discutirá un posible taller sobre el tema; "La línea difusa de los problemas externos", que explorará cómo los miembros y los organismos de servicio pueden seguir siendo acogedores e inclusivos, manteniéndose firmes en las tradiciones de los Comedores Anónimos. El taller ayudará a los miembros a comprender mejor cómo equilibrar la unidad y la diversidad, respetando los principios espirituales que guían a la comunidad.</a:t>
            </a:r>
            <a:endParaRPr sz="17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8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g3e47b2031b6_0_43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3e47b2031b6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937" y="199726"/>
            <a:ext cx="2982226" cy="9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e47b2031b6_0_43"/>
          <p:cNvSpPr txBox="1"/>
          <p:nvPr/>
        </p:nvSpPr>
        <p:spPr>
          <a:xfrm>
            <a:off x="711200" y="1069200"/>
            <a:ext cx="1120648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Entonces, ¿cuáles son nuestros objetivos del Comité para este año?</a:t>
            </a:r>
            <a:endParaRPr b="0" i="0" sz="36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0" name="Google Shape;170;g3e47b2031b6_0_43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5293" y="5567681"/>
            <a:ext cx="3261414" cy="102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47b2031b6_0_51"/>
          <p:cNvSpPr txBox="1"/>
          <p:nvPr>
            <p:ph idx="1" type="body"/>
          </p:nvPr>
        </p:nvSpPr>
        <p:spPr>
          <a:xfrm>
            <a:off x="1390557" y="2847214"/>
            <a:ext cx="92439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Char char="-"/>
            </a:pP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Asiste a las reuniones de comités, comparte ideas, entusiasmo y tiempo para completar cualquier tarea que tengamos y así crecer nuestra región.  ¡Siempre hay algo que podemos hacer!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¿Ser el secretario de PIPO/UWD?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Jornada de Puertas Abiertas de la Región Virtual 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¿Voluntariado en el Centro de Bienvenida?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¿Compartir folletos?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Ayuda Revisa y haz sugerencias en nuestra página web Recursos 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¿Trabajar en los próximos objetivos a medida que surjan?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¿Ayuda con los próximos talleres?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¿Ayuda con los Carnavales de Comités y los juegos?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¿Hacer folletos?</a:t>
            </a:r>
            <a:endParaRPr sz="17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8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g3e47b2031b6_0_5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g3e47b2031b6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4661" y="297625"/>
            <a:ext cx="3702677" cy="11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e47b2031b6_0_51"/>
          <p:cNvSpPr txBox="1"/>
          <p:nvPr/>
        </p:nvSpPr>
        <p:spPr>
          <a:xfrm>
            <a:off x="412136" y="1470025"/>
            <a:ext cx="11200743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Entonces, ¿qué puedo hacer sirviendo al comité PIPO/UWD??</a:t>
            </a:r>
            <a:r>
              <a:rPr b="0" i="0" lang="en-US" sz="3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b="0" i="0" sz="3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9" name="Google Shape;179;g3e47b2031b6_0_51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644" y="5618481"/>
            <a:ext cx="3232711" cy="97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2025-05-03T13:21:23Z</dcterms:created>
  <dc:creator>Lyles, Toby (206760722)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