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Open Sans Light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hyMddJT384qzgAllEd2u/bLht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Light-bold.fntdata"/><Relationship Id="rId16" Type="http://schemas.openxmlformats.org/officeDocument/2006/relationships/font" Target="fonts/OpenSansLight-regular.fntdata"/><Relationship Id="rId5" Type="http://schemas.openxmlformats.org/officeDocument/2006/relationships/slide" Target="slides/slide1.xml"/><Relationship Id="rId19" Type="http://schemas.openxmlformats.org/officeDocument/2006/relationships/font" Target="fonts/OpenSansLight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eb18cc4e1c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eb18cc4e1c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b18cc4e1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3eb18cc4e1c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47b2031b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e47b2031b6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47b2031b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e47b2031b6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47b2031b6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e47b2031b6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47b2031b6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e47b2031b6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">
  <p:cSld name="Title and Content ">
    <p:bg>
      <p:bgPr>
        <a:solidFill>
          <a:srgbClr val="E9F0F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1468815" y="503852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1450153" y="2108722"/>
            <a:ext cx="8552264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" name="Google Shape;18;p15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19" name="Google Shape;19;p1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bg>
      <p:bgPr>
        <a:solidFill>
          <a:srgbClr val="E9F0F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1353827" y="3508311"/>
            <a:ext cx="9923770" cy="143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/>
          <p:nvPr>
            <p:ph idx="2" type="pic"/>
          </p:nvPr>
        </p:nvSpPr>
        <p:spPr>
          <a:xfrm>
            <a:off x="915600" y="0"/>
            <a:ext cx="10361995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3" name="Google Shape;73;p24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4" name="Google Shape;74;p24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">
  <p:cSld name="Title and 2 Content ">
    <p:bg>
      <p:bgPr>
        <a:solidFill>
          <a:srgbClr val="F2ECE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1468814" y="2057401"/>
            <a:ext cx="4627186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2" type="body"/>
          </p:nvPr>
        </p:nvSpPr>
        <p:spPr>
          <a:xfrm>
            <a:off x="6668185" y="2057401"/>
            <a:ext cx="4609399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1" name="Google Shape;81;p25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Table">
  <p:cSld name="Title Content and Table">
    <p:bg>
      <p:bgPr>
        <a:solidFill>
          <a:srgbClr val="F2ECE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1468814" y="2057400"/>
            <a:ext cx="3091027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7" name="Google Shape;87;p26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2">
  <p:cSld name="Title and 2 Content 2">
    <p:bg>
      <p:bgPr>
        <a:solidFill>
          <a:srgbClr val="F2ECE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91" name="Google Shape;91;p27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92" name="Google Shape;92;p27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1468814" y="2066731"/>
            <a:ext cx="6452876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2" type="body"/>
          </p:nvPr>
        </p:nvSpPr>
        <p:spPr>
          <a:xfrm>
            <a:off x="8169196" y="2066731"/>
            <a:ext cx="3108391" cy="386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Agenda 1">
    <p:bg>
      <p:bgPr>
        <a:solidFill>
          <a:srgbClr val="E9F0F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1455583" y="737115"/>
            <a:ext cx="4640418" cy="5407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6388461" y="737115"/>
            <a:ext cx="4449712" cy="5407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" name="Google Shape;24;p16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25" name="Google Shape;25;p16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and Content">
  <p:cSld name="Title Picture and Content">
    <p:bg>
      <p:bgPr>
        <a:solidFill>
          <a:srgbClr val="F2ECE9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/>
          <p:nvPr>
            <p:ph idx="2" type="pic"/>
          </p:nvPr>
        </p:nvSpPr>
        <p:spPr>
          <a:xfrm>
            <a:off x="1503363" y="2061969"/>
            <a:ext cx="4592637" cy="480536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6787262" y="2052736"/>
            <a:ext cx="4490320" cy="480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7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3" name="Google Shape;33;p17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Thank you 1">
    <p:bg>
      <p:bgPr>
        <a:solidFill>
          <a:srgbClr val="3F636A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6" name="Google Shape;36;p21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F2ECE9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37" name="Google Shape;37;p21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1317614" y="690511"/>
            <a:ext cx="496467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6282286" y="690465"/>
            <a:ext cx="4784372" cy="5253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3">
  <p:cSld name="Title and 2 Content 3">
    <p:bg>
      <p:bgPr>
        <a:solidFill>
          <a:srgbClr val="F2ECE9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1468815" y="2057401"/>
            <a:ext cx="3068678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R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5191727" y="2057401"/>
            <a:ext cx="6085857" cy="411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5" name="Google Shape;45;p18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bg>
      <p:bgPr>
        <a:solidFill>
          <a:srgbClr val="F2ECE9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9" name="Google Shape;49;p19"/>
          <p:cNvCxnSpPr/>
          <p:nvPr/>
        </p:nvCxnSpPr>
        <p:spPr>
          <a:xfrm>
            <a:off x="896628" y="0"/>
            <a:ext cx="0" cy="5943600"/>
          </a:xfrm>
          <a:prstGeom prst="straightConnector1">
            <a:avLst/>
          </a:prstGeom>
          <a:noFill/>
          <a:ln cap="flat" cmpd="sng" w="19050">
            <a:solidFill>
              <a:srgbClr val="DF978A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50" name="Google Shape;50;p19"/>
          <p:cNvSpPr txBox="1"/>
          <p:nvPr>
            <p:ph type="title"/>
          </p:nvPr>
        </p:nvSpPr>
        <p:spPr>
          <a:xfrm>
            <a:off x="1468814" y="503852"/>
            <a:ext cx="9808773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bg>
      <p:bgPr>
        <a:solidFill>
          <a:schemeClr val="accent6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1038031" y="1068169"/>
            <a:ext cx="10115939" cy="2681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/>
          <p:nvPr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Google Shape;55;p20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" name="Google Shape;56;p20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F4DC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 1">
    <p:bg>
      <p:bgPr>
        <a:solidFill>
          <a:srgbClr val="3F636A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0" name="Google Shape;60;p22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F2ECE9"/>
            </a:solidFill>
            <a:prstDash val="solid"/>
            <a:miter lim="0"/>
            <a:headEnd len="sm" w="sm" type="none"/>
            <a:tailEnd len="sm" w="sm" type="none"/>
          </a:ln>
        </p:spPr>
      </p:cxnSp>
      <p:sp>
        <p:nvSpPr>
          <p:cNvPr id="61" name="Google Shape;61;p22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2" name="Google Shape;62;p22"/>
          <p:cNvSpPr txBox="1"/>
          <p:nvPr>
            <p:ph type="title"/>
          </p:nvPr>
        </p:nvSpPr>
        <p:spPr>
          <a:xfrm>
            <a:off x="1317615" y="690511"/>
            <a:ext cx="5185821" cy="525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bg>
      <p:bgPr>
        <a:solidFill>
          <a:srgbClr val="E9F0F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353827" y="1278294"/>
            <a:ext cx="5000318" cy="49041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/>
          <p:nvPr>
            <p:ph idx="2" type="pic"/>
          </p:nvPr>
        </p:nvSpPr>
        <p:spPr>
          <a:xfrm>
            <a:off x="6642169" y="-1"/>
            <a:ext cx="4635426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3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D4E2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8" name="Google Shape;68;p23"/>
          <p:cNvCxnSpPr/>
          <p:nvPr/>
        </p:nvCxnSpPr>
        <p:spPr>
          <a:xfrm>
            <a:off x="896628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rgbClr val="3F636A"/>
            </a:solidFill>
            <a:prstDash val="solid"/>
            <a:miter lim="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07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07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avirtualregion.org/" TargetMode="External"/><Relationship Id="rId4" Type="http://schemas.openxmlformats.org/officeDocument/2006/relationships/hyperlink" Target="https://oavirtualregion.org/" TargetMode="External"/><Relationship Id="rId5" Type="http://schemas.openxmlformats.org/officeDocument/2006/relationships/hyperlink" Target="https://oavirtualregion.org/" TargetMode="External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oavirtualregion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avirtualregion.org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avirtualregion.org/" TargetMode="External"/><Relationship Id="rId4" Type="http://schemas.openxmlformats.org/officeDocument/2006/relationships/hyperlink" Target="https://oavirtualregion.org/" TargetMode="External"/><Relationship Id="rId5" Type="http://schemas.openxmlformats.org/officeDocument/2006/relationships/hyperlink" Target="https://oavirtualregion.org/" TargetMode="External"/><Relationship Id="rId6" Type="http://schemas.openxmlformats.org/officeDocument/2006/relationships/hyperlink" Target="https://oavirtualregion.org/" TargetMode="External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Relationship Id="rId4" Type="http://schemas.openxmlformats.org/officeDocument/2006/relationships/hyperlink" Target="https://oavirtualregion.org/" TargetMode="External"/><Relationship Id="rId5" Type="http://schemas.openxmlformats.org/officeDocument/2006/relationships/hyperlink" Target="https://oavirtualregion.org/" TargetMode="External"/><Relationship Id="rId6" Type="http://schemas.openxmlformats.org/officeDocument/2006/relationships/hyperlink" Target="https://oavirtualregion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title"/>
          </p:nvPr>
        </p:nvSpPr>
        <p:spPr>
          <a:xfrm>
            <a:off x="1468824" y="503850"/>
            <a:ext cx="8655900" cy="142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13"/>
              <a:buNone/>
            </a:pPr>
            <a:r>
              <a:rPr b="1" lang="en-US" sz="2800">
                <a:solidFill>
                  <a:srgbClr val="0000FF"/>
                </a:solidFill>
              </a:rPr>
              <a:t>A Região Virtual </a:t>
            </a:r>
            <a:br>
              <a:rPr b="1" lang="en-US" sz="2800">
                <a:solidFill>
                  <a:srgbClr val="0000FF"/>
                </a:solidFill>
              </a:rPr>
            </a:br>
            <a:r>
              <a:rPr b="1" lang="en-US" sz="2800">
                <a:solidFill>
                  <a:srgbClr val="0000FF"/>
                </a:solidFill>
              </a:rPr>
              <a:t>Divulgação Profissional de Informação Pública/</a:t>
            </a:r>
            <a:br>
              <a:rPr b="1" lang="en-US" sz="2800">
                <a:solidFill>
                  <a:srgbClr val="0000FF"/>
                </a:solidFill>
              </a:rPr>
            </a:br>
            <a:r>
              <a:rPr b="1" lang="en-US" sz="2800">
                <a:solidFill>
                  <a:srgbClr val="0000FF"/>
                </a:solidFill>
              </a:rPr>
              <a:t>Comitê de Unidade com Diversidade (PIPO/UWD)</a:t>
            </a:r>
            <a:endParaRPr sz="2400"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10802"/>
          <a:stretch/>
        </p:blipFill>
        <p:spPr>
          <a:xfrm>
            <a:off x="1572460" y="2256062"/>
            <a:ext cx="8552265" cy="411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2" name="Google Shape;102;p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1655900" y="1931550"/>
            <a:ext cx="84687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1317625" y="690500"/>
            <a:ext cx="4626600" cy="5253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600">
                <a:solidFill>
                  <a:schemeClr val="dk2"/>
                </a:solidFill>
              </a:rPr>
              <a:t>Obrigado</a:t>
            </a:r>
            <a:br>
              <a:rPr lang="en-US" sz="4600">
                <a:solidFill>
                  <a:schemeClr val="dk2"/>
                </a:solidFill>
              </a:rPr>
            </a:br>
            <a:r>
              <a:rPr lang="en-US" sz="4600">
                <a:solidFill>
                  <a:schemeClr val="dk2"/>
                </a:solidFill>
              </a:rPr>
              <a:t>você</a:t>
            </a:r>
            <a:br>
              <a:rPr lang="en-US" sz="4600">
                <a:solidFill>
                  <a:schemeClr val="dk2"/>
                </a:solidFill>
              </a:rPr>
            </a:b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800">
                <a:solidFill>
                  <a:schemeClr val="dk2"/>
                </a:solidFill>
              </a:rPr>
              <a:t>Juntos, podemos ajudar a espalhar a Mensagem e ser a Mensagem</a:t>
            </a:r>
            <a:br>
              <a:rPr lang="en-US" sz="1800">
                <a:solidFill>
                  <a:schemeClr val="dk2"/>
                </a:solidFill>
              </a:rPr>
            </a:br>
            <a:endParaRPr sz="2200">
              <a:solidFill>
                <a:schemeClr val="dk2"/>
              </a:solidFill>
            </a:endParaRPr>
          </a:p>
        </p:txBody>
      </p:sp>
      <p:sp>
        <p:nvSpPr>
          <p:cNvPr id="183" name="Google Shape;183;p12"/>
          <p:cNvSpPr txBox="1"/>
          <p:nvPr>
            <p:ph idx="1" type="body"/>
          </p:nvPr>
        </p:nvSpPr>
        <p:spPr>
          <a:xfrm>
            <a:off x="6282286" y="690465"/>
            <a:ext cx="4784372" cy="5253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Melanie B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Presidente PIPO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pipochair1@oavirtualregion.org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Estou ansioso para servir com você.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Te vejo na próxima reunião PIPO/UWD!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 encontramos no primeiro sábado do mês</a:t>
            </a:r>
            <a:br>
              <a:rPr b="1"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https://oavirtualregion.org/vr-calendar/</a:t>
            </a:r>
            <a:endParaRPr/>
          </a:p>
        </p:txBody>
      </p:sp>
      <p:pic>
        <p:nvPicPr>
          <p:cNvPr id="184" name="Google Shape;184;p12" title="hand in.gif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038" y="1562213"/>
            <a:ext cx="40100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>
            <p:ph idx="4294967295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1468815" y="503852"/>
            <a:ext cx="9150675" cy="1427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3100"/>
              <a:t>Divulgação Profissional de Informação Pública</a:t>
            </a:r>
            <a:br>
              <a:rPr lang="en-US" sz="3100"/>
            </a:br>
            <a:r>
              <a:rPr lang="en-US" sz="3100"/>
              <a:t>Comitê de Unidade com Diversidade</a:t>
            </a:r>
            <a:br>
              <a:rPr lang="en-US" sz="3100"/>
            </a:br>
            <a:r>
              <a:rPr lang="en-US" sz="3100"/>
              <a:t>também conhecido como PIPO</a:t>
            </a:r>
            <a:endParaRPr/>
          </a:p>
        </p:txBody>
      </p:sp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 b="2" l="0" r="2" t="10800"/>
          <a:stretch/>
        </p:blipFill>
        <p:spPr>
          <a:xfrm>
            <a:off x="1450153" y="2108722"/>
            <a:ext cx="8552264" cy="41194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2" name="Google Shape;192;p13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1566900" y="2284575"/>
            <a:ext cx="9058200" cy="28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692"/>
              <a:t>O Comitê de Informação Pública, Alcance Profissional e Unidade com a Diversidade (PIPO/UWD) existe por um propósito claro e significativo: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b="1" lang="en-US" sz="2992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Levar a mensagem de recuperação e fortalecer as mãos e corações daqueles dispostos a compartilhá-la.</a:t>
            </a:r>
            <a:endParaRPr b="1" sz="2592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2200" y="297625"/>
            <a:ext cx="3882951" cy="13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566900" y="1781850"/>
            <a:ext cx="9058200" cy="5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Declaração de Propósito</a:t>
            </a:r>
            <a:endParaRPr b="0" i="0" sz="36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2" name="Google Shape;112;p2" title="hand in.gif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2205" y="5295274"/>
            <a:ext cx="3568595" cy="12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563225" y="50385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Carregando a Mensagem </a:t>
            </a:r>
            <a:r>
              <a:rPr lang="en-US" sz="3100">
                <a:solidFill>
                  <a:srgbClr val="1C4587"/>
                </a:solidFill>
              </a:rPr>
              <a:t>- Público</a:t>
            </a:r>
            <a:endParaRPr sz="3100"/>
          </a:p>
        </p:txBody>
      </p:sp>
      <p:sp>
        <p:nvSpPr>
          <p:cNvPr id="118" name="Google Shape;118;p3"/>
          <p:cNvSpPr txBox="1"/>
          <p:nvPr>
            <p:ph idx="12" type="sldNum"/>
          </p:nvPr>
        </p:nvSpPr>
        <p:spPr>
          <a:xfrm>
            <a:off x="412136" y="5943601"/>
            <a:ext cx="968983" cy="65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">
            <a:hlinkClick r:id="rId3"/>
          </p:cNvPr>
          <p:cNvSpPr txBox="1"/>
          <p:nvPr/>
        </p:nvSpPr>
        <p:spPr>
          <a:xfrm>
            <a:off x="6475725" y="2512600"/>
            <a:ext cx="48018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 site dos recém-chegados: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https://welcome.oavirtualregion.org/</a:t>
            </a:r>
            <a:endParaRPr b="1" i="0" sz="1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Mantenha as listas de reuniões atualizadas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 aberto para iniciantes 3 vezes por ano com um Centro de Visitantes, incluindo na convenção anual de VR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Páginas de Divulgação Atualizadas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On our main OA VR Website: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Página Principal: Mantenha a Atenção e as Informações Atualizadashttps</a:t>
            </a:r>
            <a:r>
              <a:rPr lang="en-US" sz="1100">
                <a:solidFill>
                  <a:schemeClr val="dk1"/>
                </a:solidFill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https://oavirtualregion.org/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Oficinas e envio de informações ao Comitê de Recursos Digitais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468825" y="1338000"/>
            <a:ext cx="42105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 lado da Informação Pública, buscamos o compulsivo que ainda sofre, e que talvez nem saiba que o Overeaters Anonymous existe. Buscamos maneiras criativas e compassivas de garantir que ninguém perca a oportunidade de recuperação simplesmente porque não sabia que havia ajuda disponível.</a:t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1" name="Google Shape;121;p3" title="digital-world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2326" y="147175"/>
            <a:ext cx="2480075" cy="23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b18cc4e1c_0_8"/>
          <p:cNvSpPr txBox="1"/>
          <p:nvPr>
            <p:ph type="title"/>
          </p:nvPr>
        </p:nvSpPr>
        <p:spPr>
          <a:xfrm>
            <a:off x="1563225" y="50385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Carregando a Mensagem </a:t>
            </a:r>
            <a:r>
              <a:rPr lang="en-US" sz="3100">
                <a:solidFill>
                  <a:srgbClr val="1C4587"/>
                </a:solidFill>
              </a:rPr>
              <a:t>- Público</a:t>
            </a:r>
            <a:endParaRPr sz="3100">
              <a:solidFill>
                <a:srgbClr val="1C4587"/>
              </a:solidFill>
            </a:endParaRPr>
          </a:p>
        </p:txBody>
      </p:sp>
      <p:sp>
        <p:nvSpPr>
          <p:cNvPr id="127" name="Google Shape;127;g3eb18cc4e1c_0_8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g3eb18cc4e1c_0_8">
            <a:hlinkClick r:id="rId3"/>
          </p:cNvPr>
          <p:cNvSpPr txBox="1"/>
          <p:nvPr/>
        </p:nvSpPr>
        <p:spPr>
          <a:xfrm>
            <a:off x="6383450" y="2034225"/>
            <a:ext cx="4801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VR PIPO/UWD: </a:t>
            </a:r>
            <a:endParaRPr b="1" i="0" sz="1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Send out invites to participate in the Newcomer Open House with available time slots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Meeting chooses a time slot: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have English meetings every hour (55min) starting at 8am EDT.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have Foreign Language Meetings on the half hour (90 mins).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The service body provides: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Topic, Host, Lead, Speaker, &amp; Security.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provide their service worker list and they all sign service agreements.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g3eb18cc4e1c_0_8"/>
          <p:cNvSpPr txBox="1"/>
          <p:nvPr/>
        </p:nvSpPr>
        <p:spPr>
          <a:xfrm>
            <a:off x="1381136" y="1460400"/>
            <a:ext cx="4246500" cy="5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Nosso comitê organiza um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CASA ABERTA PARA NOVOS CHEGADOS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Três vezes por ano. Oferecemos a reuniões, intergrupos e órgãos de serviço virtualmente afiliados e não afiliados a oportunidade de liderar uma Reunião de Novos Chegados para aumentar a conscientização, a comunhão com aqueles que talvez não conheçam a OA e para familiarizá-los com órgãos de serviço específicos.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Normalmente acontece em um fim de semana, mas nosso evento de junho será de um dia. </a:t>
            </a:r>
            <a:r>
              <a:rPr b="1" i="0" lang="en-US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Nosso próximo Open House para Novos Visitantes é              </a:t>
            </a:r>
            <a:r>
              <a:rPr b="1" i="0" lang="en-US" sz="22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Sábado, 27 de junho,            8h - 20h EDT</a:t>
            </a:r>
            <a:endParaRPr b="1" i="0" sz="35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g3eb18cc4e1c_0_8" title="digital-worl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9050" y="199200"/>
            <a:ext cx="1875950" cy="1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eb18cc4e1c_0_8"/>
          <p:cNvSpPr txBox="1"/>
          <p:nvPr/>
        </p:nvSpPr>
        <p:spPr>
          <a:xfrm>
            <a:off x="1515975" y="1116712"/>
            <a:ext cx="9808800" cy="49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Dia Aberta para Novatos: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9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PIPO/UWD maior evento</a:t>
            </a:r>
            <a:endParaRPr b="0" i="0" sz="19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b18cc4e1c_0_17"/>
          <p:cNvSpPr txBox="1"/>
          <p:nvPr>
            <p:ph type="title"/>
          </p:nvPr>
        </p:nvSpPr>
        <p:spPr>
          <a:xfrm>
            <a:off x="1563225" y="50385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Carregando a Mensagem</a:t>
            </a:r>
            <a:r>
              <a:rPr lang="en-US" sz="3100"/>
              <a:t> </a:t>
            </a:r>
            <a:r>
              <a:rPr lang="en-US" sz="3100">
                <a:solidFill>
                  <a:srgbClr val="1C4587"/>
                </a:solidFill>
              </a:rPr>
              <a:t>- Público</a:t>
            </a:r>
            <a:endParaRPr sz="3100">
              <a:solidFill>
                <a:srgbClr val="1C4587"/>
              </a:solidFill>
            </a:endParaRPr>
          </a:p>
        </p:txBody>
      </p:sp>
      <p:sp>
        <p:nvSpPr>
          <p:cNvPr id="137" name="Google Shape;137;g3eb18cc4e1c_0_17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g3eb18cc4e1c_0_17">
            <a:hlinkClick r:id="rId3"/>
          </p:cNvPr>
          <p:cNvSpPr txBox="1"/>
          <p:nvPr/>
        </p:nvSpPr>
        <p:spPr>
          <a:xfrm>
            <a:off x="6420375" y="1794227"/>
            <a:ext cx="4801800" cy="4801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FR PIPO/UWD: </a:t>
            </a:r>
            <a:endParaRPr b="1" i="0" sz="1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Agendamos os trabalhadores de serviço para o centro de boas-vindas. (uma sala do Zoom onde as reuniões do Open House serão salas de grupos.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A reunião escolhe um horário: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Temos reuniões de inglês a cada hora (55min) a partir das 8h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Temos reuniões de línguas estrangeiras na meia hora (90 minutos)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Seus grupos fornecem a reunião: 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reunião fornece o Tema, Anfitrião, Líder, Palestrante e Segurança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Eles fornecem sua lista de trabalhadores de serviço e cada um assina um acordo de serviço.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g3eb18cc4e1c_0_17"/>
          <p:cNvSpPr txBox="1"/>
          <p:nvPr/>
        </p:nvSpPr>
        <p:spPr>
          <a:xfrm>
            <a:off x="1730520" y="1874025"/>
            <a:ext cx="375588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 dia da Jornada de Portas Abertas haverá um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CENTRO DE BOAS-VINDAS. 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 será a sala do Zoom que receberá os Recém-Chegados e os ajudará na medida que for necessário.                                 Essa sala também abriga as diversas salas de grupos para as reuniões de Novos Chegados durante todo o dia.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Uma maneira maravilhosa de transmitir a mensagem e fazer serviço!</a:t>
            </a:r>
            <a:endParaRPr b="1" i="0" sz="2800" u="none" cap="none" strike="noStrike">
              <a:solidFill>
                <a:srgbClr val="0000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0" name="Google Shape;140;g3eb18cc4e1c_0_17" title="digital-worl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9050" y="199200"/>
            <a:ext cx="1875950" cy="1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eb18cc4e1c_0_17"/>
          <p:cNvSpPr txBox="1"/>
          <p:nvPr/>
        </p:nvSpPr>
        <p:spPr>
          <a:xfrm>
            <a:off x="1515975" y="1155750"/>
            <a:ext cx="9808800" cy="49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Casa Aberta para Novatos: </a:t>
            </a:r>
            <a:r>
              <a:rPr b="0" i="0" lang="en-US" sz="19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PIPO/UWD maior evento</a:t>
            </a:r>
            <a:endParaRPr b="0" i="0" sz="19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47b2031b6_0_21"/>
          <p:cNvSpPr txBox="1"/>
          <p:nvPr>
            <p:ph type="title"/>
          </p:nvPr>
        </p:nvSpPr>
        <p:spPr>
          <a:xfrm>
            <a:off x="1563225" y="59570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100">
                <a:solidFill>
                  <a:srgbClr val="0000FF"/>
                </a:solidFill>
              </a:rPr>
              <a:t>Carregando a Mensagem </a:t>
            </a:r>
            <a:r>
              <a:rPr lang="en-US" sz="3100">
                <a:solidFill>
                  <a:srgbClr val="1C4587"/>
                </a:solidFill>
              </a:rPr>
              <a:t>- Carreira Profissional </a:t>
            </a:r>
            <a:endParaRPr b="1" sz="3100">
              <a:solidFill>
                <a:srgbClr val="0000FF"/>
              </a:solidFill>
            </a:endParaRPr>
          </a:p>
        </p:txBody>
      </p:sp>
      <p:sp>
        <p:nvSpPr>
          <p:cNvPr id="147" name="Google Shape;147;g3e47b2031b6_0_2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g3e47b2031b6_0_21">
            <a:hlinkClick r:id="rId3"/>
          </p:cNvPr>
          <p:cNvSpPr txBox="1"/>
          <p:nvPr/>
        </p:nvSpPr>
        <p:spPr>
          <a:xfrm>
            <a:off x="6475725" y="3400018"/>
            <a:ext cx="4801800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Alcance para Profissionais                 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Obtendo informações sobre OA para médicos, clérigos, terapeutas, conselheiros, nutricionistas e programas de tratamento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 nosso site de Novatos:</a:t>
            </a:r>
            <a:endParaRPr b="1" i="0" sz="1800" u="sng" cap="none" strike="noStrike">
              <a:solidFill>
                <a:schemeClr val="hlink"/>
              </a:solidFill>
              <a:latin typeface="Open Sans Light"/>
              <a:ea typeface="Open Sans Light"/>
              <a:cs typeface="Open Sans Light"/>
              <a:sym typeface="Open Sans Light"/>
              <a:hlinkClick r:id="rId4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https://welcome.oavirtualregion.org/</a:t>
            </a:r>
            <a:endParaRPr b="1" i="0" sz="1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Recursos para os membros utilizarem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 nosso site principal de OA VR:</a:t>
            </a:r>
            <a:endParaRPr b="1" i="0" sz="18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https://oavirtualregion.org/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Alcance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g3e47b2031b6_0_21"/>
          <p:cNvSpPr txBox="1"/>
          <p:nvPr/>
        </p:nvSpPr>
        <p:spPr>
          <a:xfrm>
            <a:off x="1484425" y="1342825"/>
            <a:ext cx="4210500" cy="5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 lado do Alcance Profissional, nos conectamos com médicos, terapeutas, clérigos e outros profissionais de saúde, oferecendo informações sobre a AO como um recurso confiável para as pessoas que atendem. Os profissionais então se sentem confiantes para encaminhar pacientes e clientes para o programa OA que oferece esperança e comunidade.</a:t>
            </a:r>
            <a:endParaRPr b="0" i="0" sz="22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0" name="Google Shape;150;g3e47b2031b6_0_21" title="digital-world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6976" y="1066800"/>
            <a:ext cx="2446200" cy="225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47b2031b6_0_31"/>
          <p:cNvSpPr txBox="1"/>
          <p:nvPr>
            <p:ph type="title"/>
          </p:nvPr>
        </p:nvSpPr>
        <p:spPr>
          <a:xfrm>
            <a:off x="1141975" y="903250"/>
            <a:ext cx="971430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3500">
                <a:solidFill>
                  <a:srgbClr val="0000FF"/>
                </a:solidFill>
              </a:rPr>
              <a:t>Unidade com a Diversidade</a:t>
            </a:r>
            <a:endParaRPr b="1" sz="3500">
              <a:solidFill>
                <a:srgbClr val="0000FF"/>
              </a:solidFill>
            </a:endParaRPr>
          </a:p>
        </p:txBody>
      </p:sp>
      <p:sp>
        <p:nvSpPr>
          <p:cNvPr id="156" name="Google Shape;156;g3e47b2031b6_0_3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g3e47b2031b6_0_31"/>
          <p:cNvSpPr txBox="1"/>
          <p:nvPr/>
        </p:nvSpPr>
        <p:spPr>
          <a:xfrm>
            <a:off x="5561613" y="1803400"/>
            <a:ext cx="5754300" cy="4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IRMANDADE DOS Anônimos Comedores Excessivos incentiva e promove aceitação e inclusão. Todos são bem-vindos para ingressar na OA e não são excluídos por raça, credo, nacionalidade, religião, identidade de gênero, orientação sexual ou qualquer outro atributo. Damos as boas-vindas a todos que compartilham nossa compulsão. Todos que desejam parar de comer compulsivamente são bem-vindos no Anônimo de Comedores Excessivos.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FELLOWSHIP reconhece a existência de abordagens individuais e diferentes conceitos estruturados para o funcionamento do nosso programa de recuperação dos Doze Passos; que a Fraternidade está unida por nossa doença e nosso propósito comum; e que as diferenças individuais nas abordagens de recuperação dentro de nossa Fraternidade não precisam nos dividir.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IRMANDADE respeita os direitos dos membros, grupos e órgãos de serviço de seguir um conceito particular de recuperação dentro dos Comedores Anônimos e incentiva cada membro, grupo e órgão de serviço a respeitar esses direitos enquanto estendem a mão da fraternidade àqueles que ainda sofrem. Por exemplo, isso significa que não tentamos convencer nenhum membro ou visitante a adotar a crença em Deus.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IRMANDADE incentiva cada grupo e órgão de serviço devidamente registrado a afirmar e manter as Doze Tradições dos Anônimos Comedores Excessivos, permitindo que os membros compartilhem sua experiência, força e esperança em reuniões, independentemente da abordagem individual ou conceito específico que o membro possa seguir. Devidamente registrado é definido como estando em total conformidade com o Estatuto, Subparte B, Artigo V.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Manual de Políticas para Conferências Empresariais da OA</a:t>
            </a:r>
            <a:endParaRPr b="0" i="0" sz="23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8" name="Google Shape;158;g3e47b2031b6_0_31" title="hand in.gif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824" y="610275"/>
            <a:ext cx="2941490" cy="10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e47b2031b6_0_31">
            <a:hlinkClick r:id="rId4"/>
          </p:cNvPr>
          <p:cNvSpPr txBox="1"/>
          <p:nvPr/>
        </p:nvSpPr>
        <p:spPr>
          <a:xfrm>
            <a:off x="1065100" y="1803400"/>
            <a:ext cx="4105500" cy="4647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 nosso site de Novatos e no nosso site principal de OA VR: 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review and make sure it is inclusive and accommodating.  </a:t>
            </a:r>
            <a:r>
              <a:rPr b="0" i="0" lang="en-U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https://welcome.oavirtualregion.org/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https://oavirtualregion.org/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Atualizamos todos os recursos</a:t>
            </a:r>
            <a:endParaRPr b="1" i="0" sz="5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Nossa Jornada Aberta</a:t>
            </a:r>
            <a:r>
              <a:rPr b="0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incentivamos e promovemos a inclusão com os Recém-Chegados por meio de nossos intergrupos afiliados e não afiliados e reuniões de órgãos de serviço.</a:t>
            </a:r>
            <a:endParaRPr b="1" i="0" sz="6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Organizamos oficinas,</a:t>
            </a:r>
            <a:r>
              <a:rPr b="0" i="0" lang="en-US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incluindo o Dia da Unidade.</a:t>
            </a:r>
            <a:endParaRPr b="0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Garantimos que nosso Comitê seja consciente de ser inclusivo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todos os esforços e promova a inclusão em tudo o que fazemos.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47b2031b6_0_43"/>
          <p:cNvSpPr txBox="1"/>
          <p:nvPr>
            <p:ph idx="1" type="body"/>
          </p:nvPr>
        </p:nvSpPr>
        <p:spPr>
          <a:xfrm>
            <a:off x="1264950" y="1877050"/>
            <a:ext cx="9662100" cy="3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Jornada Aberta da Região Virtual: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para junho, outubro e durante a Convenção de 2027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Revisão de Recursos PIPO/UWD Fase 1:</a:t>
            </a:r>
            <a:r>
              <a:rPr b="1" lang="en-US" sz="11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(Sites) Garantindo que todas as informações sobre Novos Chegados, Informações Públicas e Alcance Profissional, Unity with Diversity, sejam claras, concisas/atualizadas e possam ser vistas facilmente sem precisar cavar. </a:t>
            </a:r>
            <a:endParaRPr sz="11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PIPO/UWD Contato Fase 2: </a:t>
            </a: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Revise as listas de comitês que eles reuniram de organizações com comitês ou programas virtuais, como terapeutas, conselheiros, nutricionistas e programas de tratamento, que possam se beneficiar de informações sobre reuniões virtuais de recuperação. </a:t>
            </a:r>
            <a:b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 comitê então iniciará esforços de divulgação compartilhando recursos digitais existentes do PIPO/UWD e informações sobre como os indivíduos podem acessar reuniões na Região Virtual.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PIPO/UWD Google Drive:</a:t>
            </a:r>
            <a:r>
              <a:rPr lang="en-US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Gostaríamos de organizar e simplificar o Google Drive para que, com a rotação de serviços, qualquer pessoa possa se adaptar à posição. Ao ter instruções passo a passo, acreditamos que isso facilitará o trabalho das inúmeras tarefas que PIPO/UWD realiza, especialmente porque os militares são poucos. Ter histórico com documentação ajuda a colocar as coisas em perspectiva e é um bom recurso para o futuro.</a:t>
            </a: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POSSIBLE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11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OFICINA:</a:t>
            </a:r>
            <a:r>
              <a:rPr lang="en-US" sz="11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O comitê discutirá um possível workshop sobre o tema; "A Linha Borrada das Questões Externas", que explorará como membros e órgãos de serviço podem permanecer acolhedores e inclusivos, mantendo-se firmes nas Tradições dos Anônimos Comedores em Excesso. O workshop ajudará os membros a entender melhor como equilibrar unidade e diversidade, ao mesmo tempo em que honram os princípios espirituais que guiam a comunhão.</a:t>
            </a:r>
            <a:endParaRPr b="1" sz="2892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g3e47b2031b6_0_43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g3e47b2031b6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937" y="199726"/>
            <a:ext cx="2982226" cy="9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e47b2031b6_0_43"/>
          <p:cNvSpPr txBox="1"/>
          <p:nvPr/>
        </p:nvSpPr>
        <p:spPr>
          <a:xfrm>
            <a:off x="995680" y="1069200"/>
            <a:ext cx="10170160" cy="65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Então, quais são os nossos Objetivos do Comitê para este ano?</a:t>
            </a:r>
            <a:endParaRPr b="0" i="0" sz="3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68" name="Google Shape;168;g3e47b2031b6_0_43" title="hand in.gif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6650" y="5324000"/>
            <a:ext cx="3498701" cy="12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47b2031b6_0_51"/>
          <p:cNvSpPr txBox="1"/>
          <p:nvPr>
            <p:ph idx="1" type="body"/>
          </p:nvPr>
        </p:nvSpPr>
        <p:spPr>
          <a:xfrm>
            <a:off x="1381200" y="2705525"/>
            <a:ext cx="92439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Arial"/>
              <a:buChar char="-"/>
            </a:pP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Participe das reuniões do Comitê, compartilhe ideias, entusiasmo e tempo para concluir quaisquer tarefas que tenhamos para que nossa Região cresça.  Sempre há algo que podemos fazer!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Ser o Secretário do PIPO/UWD?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Jornada Aberta da Região Virtual 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Voluntário no Centro de Boas-Vindas?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Compartilhe panfletos?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Ajuda Revise e faça sugestões em nosso site online Recursos 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Trabalhar em vários objetivos futuros conforme surgem?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Ajuda com os próximos workshops?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Ajuda com Carnavais de Comitê e jogos?</a:t>
            </a:r>
            <a:b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Fazer panfletos?</a:t>
            </a:r>
            <a:endParaRPr sz="17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892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g3e47b2031b6_0_51"/>
          <p:cNvSpPr txBox="1"/>
          <p:nvPr>
            <p:ph idx="12" type="sldNum"/>
          </p:nvPr>
        </p:nvSpPr>
        <p:spPr>
          <a:xfrm>
            <a:off x="412136" y="5943601"/>
            <a:ext cx="969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g3e47b2031b6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4661" y="297625"/>
            <a:ext cx="3702677" cy="117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e47b2031b6_0_51"/>
          <p:cNvSpPr txBox="1"/>
          <p:nvPr/>
        </p:nvSpPr>
        <p:spPr>
          <a:xfrm>
            <a:off x="1015998" y="1378825"/>
            <a:ext cx="10180319" cy="5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Então, o que posso fazer servindo ao comitê PIPO/UWD?</a:t>
            </a:r>
            <a:r>
              <a:rPr b="0" i="0" lang="en-US" sz="3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b="0" i="0" sz="3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7" name="Google Shape;177;g3e47b2031b6_0_51" title="hand in.gif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8525" y="5479175"/>
            <a:ext cx="3374949" cy="11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Custom 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2025-05-03T13:21:23Z</dcterms:created>
  <dc:creator>Lyles, Toby (206760722)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