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Open Sans Light"/>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FeCGyGeNWspTsO2loGJQnNHpF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7.xml"/><Relationship Id="rId22" Type="http://schemas.openxmlformats.org/officeDocument/2006/relationships/font" Target="fonts/OpenSans-italic.fntdata"/><Relationship Id="rId10" Type="http://schemas.openxmlformats.org/officeDocument/2006/relationships/slide" Target="slides/slide6.xml"/><Relationship Id="rId21" Type="http://schemas.openxmlformats.org/officeDocument/2006/relationships/font" Target="fonts/OpenSans-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penSansLight-bold.fntdata"/><Relationship Id="rId16" Type="http://schemas.openxmlformats.org/officeDocument/2006/relationships/font" Target="fonts/OpenSansLight-regular.fntdata"/><Relationship Id="rId5" Type="http://schemas.openxmlformats.org/officeDocument/2006/relationships/slide" Target="slides/slide1.xml"/><Relationship Id="rId19" Type="http://schemas.openxmlformats.org/officeDocument/2006/relationships/font" Target="fonts/OpenSansLight-boldItalic.fntdata"/><Relationship Id="rId6" Type="http://schemas.openxmlformats.org/officeDocument/2006/relationships/slide" Target="slides/slide2.xml"/><Relationship Id="rId18" Type="http://schemas.openxmlformats.org/officeDocument/2006/relationships/font" Target="fonts/OpenSansLigh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b18cc4e1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eb18cc4e1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eb18cc4e1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3eb18cc4e1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e47b2031b6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3e47b2031b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e47b2031b6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3e47b2031b6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e47b2031b6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e47b2031b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e47b2031b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e47b2031b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p:cSld name="Title and Content ">
    <p:bg>
      <p:bgPr>
        <a:solidFill>
          <a:srgbClr val="E9F0F1"/>
        </a:solidFill>
      </p:bgPr>
    </p:bg>
    <p:spTree>
      <p:nvGrpSpPr>
        <p:cNvPr id="15" name="Shape 15"/>
        <p:cNvGrpSpPr/>
        <p:nvPr/>
      </p:nvGrpSpPr>
      <p:grpSpPr>
        <a:xfrm>
          <a:off x="0" y="0"/>
          <a:ext cx="0" cy="0"/>
          <a:chOff x="0" y="0"/>
          <a:chExt cx="0" cy="0"/>
        </a:xfrm>
      </p:grpSpPr>
      <p:sp>
        <p:nvSpPr>
          <p:cNvPr id="16" name="Google Shape;16;p15"/>
          <p:cNvSpPr txBox="1"/>
          <p:nvPr>
            <p:ph type="title"/>
          </p:nvPr>
        </p:nvSpPr>
        <p:spPr>
          <a:xfrm>
            <a:off x="1468815" y="503852"/>
            <a:ext cx="9150675"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body"/>
          </p:nvPr>
        </p:nvSpPr>
        <p:spPr>
          <a:xfrm>
            <a:off x="1450153" y="2108722"/>
            <a:ext cx="8552264" cy="41194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 name="Google Shape;18;p15"/>
          <p:cNvCxnSpPr/>
          <p:nvPr/>
        </p:nvCxnSpPr>
        <p:spPr>
          <a:xfrm>
            <a:off x="896628" y="0"/>
            <a:ext cx="0" cy="5943600"/>
          </a:xfrm>
          <a:prstGeom prst="straightConnector1">
            <a:avLst/>
          </a:prstGeom>
          <a:noFill/>
          <a:ln cap="flat" cmpd="sng" w="19050">
            <a:solidFill>
              <a:srgbClr val="3F636A"/>
            </a:solidFill>
            <a:prstDash val="solid"/>
            <a:miter lim="0"/>
            <a:headEnd len="sm" w="sm" type="none"/>
            <a:tailEnd len="sm" w="sm" type="none"/>
          </a:ln>
        </p:spPr>
      </p:cxnSp>
      <p:sp>
        <p:nvSpPr>
          <p:cNvPr id="19" name="Google Shape;19;p15"/>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0" name="Google Shape;20;p15"/>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bg>
      <p:bgPr>
        <a:solidFill>
          <a:srgbClr val="E9F0F1"/>
        </a:solidFill>
      </p:bgPr>
    </p:bg>
    <p:spTree>
      <p:nvGrpSpPr>
        <p:cNvPr id="69" name="Shape 69"/>
        <p:cNvGrpSpPr/>
        <p:nvPr/>
      </p:nvGrpSpPr>
      <p:grpSpPr>
        <a:xfrm>
          <a:off x="0" y="0"/>
          <a:ext cx="0" cy="0"/>
          <a:chOff x="0" y="0"/>
          <a:chExt cx="0" cy="0"/>
        </a:xfrm>
      </p:grpSpPr>
      <p:sp>
        <p:nvSpPr>
          <p:cNvPr id="70" name="Google Shape;70;p24"/>
          <p:cNvSpPr txBox="1"/>
          <p:nvPr>
            <p:ph type="title"/>
          </p:nvPr>
        </p:nvSpPr>
        <p:spPr>
          <a:xfrm>
            <a:off x="1353827" y="3508311"/>
            <a:ext cx="9923770" cy="1438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p:nvPr>
            <p:ph idx="2" type="pic"/>
          </p:nvPr>
        </p:nvSpPr>
        <p:spPr>
          <a:xfrm>
            <a:off x="915600" y="0"/>
            <a:ext cx="10361995" cy="3429000"/>
          </a:xfrm>
          <a:prstGeom prst="rect">
            <a:avLst/>
          </a:prstGeom>
          <a:noFill/>
          <a:ln>
            <a:noFill/>
          </a:ln>
        </p:spPr>
      </p:sp>
      <p:sp>
        <p:nvSpPr>
          <p:cNvPr id="72" name="Google Shape;72;p24"/>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73" name="Google Shape;73;p24"/>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74" name="Google Shape;74;p24"/>
          <p:cNvCxnSpPr/>
          <p:nvPr/>
        </p:nvCxnSpPr>
        <p:spPr>
          <a:xfrm>
            <a:off x="896628" y="0"/>
            <a:ext cx="0" cy="6858000"/>
          </a:xfrm>
          <a:prstGeom prst="straightConnector1">
            <a:avLst/>
          </a:prstGeom>
          <a:noFill/>
          <a:ln cap="flat" cmpd="sng" w="19050">
            <a:solidFill>
              <a:srgbClr val="3F636A"/>
            </a:solidFill>
            <a:prstDash val="solid"/>
            <a:miter lim="0"/>
            <a:headEnd len="sm" w="sm" type="none"/>
            <a:tailEnd len="sm" w="sm" type="none"/>
          </a:ln>
        </p:spPr>
      </p:cxnSp>
      <p:sp>
        <p:nvSpPr>
          <p:cNvPr id="75" name="Google Shape;75;p24"/>
          <p:cNvSpPr txBox="1"/>
          <p:nvPr>
            <p:ph idx="1" type="body"/>
          </p:nvPr>
        </p:nvSpPr>
        <p:spPr>
          <a:xfrm>
            <a:off x="1353828" y="5228488"/>
            <a:ext cx="9923770" cy="1368256"/>
          </a:xfrm>
          <a:prstGeom prst="rect">
            <a:avLst/>
          </a:prstGeom>
          <a:noFill/>
          <a:ln>
            <a:noFill/>
          </a:ln>
        </p:spPr>
        <p:txBody>
          <a:bodyPr anchorCtr="0" anchor="t" bIns="45700" lIns="91425" spcFirstLastPara="1" rIns="91425" wrap="square" tIns="45700">
            <a:normAutofit/>
          </a:bodyPr>
          <a:lstStyle>
            <a:lvl1pPr indent="-228600" lvl="0" marL="457200" algn="l">
              <a:lnSpc>
                <a:spcPct val="80000"/>
              </a:lnSpc>
              <a:spcBef>
                <a:spcPts val="0"/>
              </a:spcBef>
              <a:spcAft>
                <a:spcPts val="0"/>
              </a:spcAft>
              <a:buClr>
                <a:schemeClr val="dk1"/>
              </a:buClr>
              <a:buSzPts val="2000"/>
              <a:buNone/>
              <a:defRPr sz="2000">
                <a:solidFill>
                  <a:schemeClr val="dk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
  <p:cSld name="Title and 2 Content ">
    <p:bg>
      <p:bgPr>
        <a:solidFill>
          <a:srgbClr val="F2ECE9"/>
        </a:solidFill>
      </p:bgPr>
    </p:bg>
    <p:spTree>
      <p:nvGrpSpPr>
        <p:cNvPr id="76" name="Shape 76"/>
        <p:cNvGrpSpPr/>
        <p:nvPr/>
      </p:nvGrpSpPr>
      <p:grpSpPr>
        <a:xfrm>
          <a:off x="0" y="0"/>
          <a:ext cx="0" cy="0"/>
          <a:chOff x="0" y="0"/>
          <a:chExt cx="0" cy="0"/>
        </a:xfrm>
      </p:grpSpPr>
      <p:sp>
        <p:nvSpPr>
          <p:cNvPr id="77" name="Google Shape;77;p25"/>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a:off x="1468814" y="2057401"/>
            <a:ext cx="4627186"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5"/>
          <p:cNvSpPr txBox="1"/>
          <p:nvPr>
            <p:ph idx="2" type="body"/>
          </p:nvPr>
        </p:nvSpPr>
        <p:spPr>
          <a:xfrm>
            <a:off x="6668185" y="2057401"/>
            <a:ext cx="4609399"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5"/>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81" name="Google Shape;81;p25"/>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82" name="Google Shape;82;p25"/>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able">
  <p:cSld name="Title Content and Table">
    <p:bg>
      <p:bgPr>
        <a:solidFill>
          <a:srgbClr val="F2ECE9"/>
        </a:solidFill>
      </p:bgPr>
    </p:bg>
    <p:spTree>
      <p:nvGrpSpPr>
        <p:cNvPr id="83" name="Shape 83"/>
        <p:cNvGrpSpPr/>
        <p:nvPr/>
      </p:nvGrpSpPr>
      <p:grpSpPr>
        <a:xfrm>
          <a:off x="0" y="0"/>
          <a:ext cx="0" cy="0"/>
          <a:chOff x="0" y="0"/>
          <a:chExt cx="0" cy="0"/>
        </a:xfrm>
      </p:grpSpPr>
      <p:sp>
        <p:nvSpPr>
          <p:cNvPr id="84" name="Google Shape;84;p26"/>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6"/>
          <p:cNvSpPr txBox="1"/>
          <p:nvPr>
            <p:ph idx="1" type="body"/>
          </p:nvPr>
        </p:nvSpPr>
        <p:spPr>
          <a:xfrm>
            <a:off x="1468814" y="2057400"/>
            <a:ext cx="3091027" cy="386753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6"/>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87" name="Google Shape;87;p26"/>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88" name="Google Shape;88;p26"/>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2">
  <p:cSld name="Title and 2 Content 2">
    <p:bg>
      <p:bgPr>
        <a:solidFill>
          <a:srgbClr val="F2ECE9"/>
        </a:solidFill>
      </p:bgPr>
    </p:bg>
    <p:spTree>
      <p:nvGrpSpPr>
        <p:cNvPr id="89" name="Shape 89"/>
        <p:cNvGrpSpPr/>
        <p:nvPr/>
      </p:nvGrpSpPr>
      <p:grpSpPr>
        <a:xfrm>
          <a:off x="0" y="0"/>
          <a:ext cx="0" cy="0"/>
          <a:chOff x="0" y="0"/>
          <a:chExt cx="0" cy="0"/>
        </a:xfrm>
      </p:grpSpPr>
      <p:sp>
        <p:nvSpPr>
          <p:cNvPr id="90" name="Google Shape;90;p27"/>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91" name="Google Shape;91;p27"/>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92" name="Google Shape;92;p27"/>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1468814" y="2066731"/>
            <a:ext cx="6452876" cy="3867538"/>
          </a:xfrm>
          <a:prstGeom prst="rect">
            <a:avLst/>
          </a:prstGeom>
          <a:noFill/>
          <a:ln>
            <a:noFill/>
          </a:ln>
        </p:spPr>
        <p:txBody>
          <a:bodyPr anchorCtr="0" anchor="t" bIns="45700" lIns="0" spcFirstLastPara="1" rIns="91425" wrap="square" tIns="45700">
            <a:normAutofit/>
          </a:bodyPr>
          <a:lstStyle>
            <a:lvl1pPr indent="-355600" lvl="0" marL="457200" algn="l">
              <a:lnSpc>
                <a:spcPct val="100000"/>
              </a:lnSpc>
              <a:spcBef>
                <a:spcPts val="1000"/>
              </a:spcBef>
              <a:spcAft>
                <a:spcPts val="0"/>
              </a:spcAft>
              <a:buClr>
                <a:schemeClr val="dk1"/>
              </a:buClr>
              <a:buSzPts val="2000"/>
              <a:buChar char="•"/>
              <a:defRPr sz="2000"/>
            </a:lvl1pPr>
            <a:lvl2pPr indent="-355600" lvl="1" marL="914400" algn="l">
              <a:lnSpc>
                <a:spcPct val="100000"/>
              </a:lnSpc>
              <a:spcBef>
                <a:spcPts val="600"/>
              </a:spcBef>
              <a:spcAft>
                <a:spcPts val="0"/>
              </a:spcAft>
              <a:buClr>
                <a:schemeClr val="dk1"/>
              </a:buClr>
              <a:buSzPts val="2000"/>
              <a:buChar char="•"/>
              <a:defRPr sz="2000"/>
            </a:lvl2pPr>
            <a:lvl3pPr indent="-355600" lvl="2" marL="1371600" algn="l">
              <a:lnSpc>
                <a:spcPct val="100000"/>
              </a:lnSpc>
              <a:spcBef>
                <a:spcPts val="1000"/>
              </a:spcBef>
              <a:spcAft>
                <a:spcPts val="0"/>
              </a:spcAft>
              <a:buClr>
                <a:schemeClr val="dk1"/>
              </a:buClr>
              <a:buSzPts val="2000"/>
              <a:buChar char="•"/>
              <a:defRPr sz="2000"/>
            </a:lvl3pPr>
            <a:lvl4pPr indent="-355600" lvl="3" marL="1828800" algn="l">
              <a:lnSpc>
                <a:spcPct val="100000"/>
              </a:lnSpc>
              <a:spcBef>
                <a:spcPts val="600"/>
              </a:spcBef>
              <a:spcAft>
                <a:spcPts val="0"/>
              </a:spcAft>
              <a:buClr>
                <a:schemeClr val="dk1"/>
              </a:buClr>
              <a:buSzPts val="2000"/>
              <a:buChar char="•"/>
              <a:defRPr sz="2000"/>
            </a:lvl4pPr>
            <a:lvl5pPr indent="-355600" lvl="4" marL="2286000" algn="l">
              <a:lnSpc>
                <a:spcPct val="90000"/>
              </a:lnSpc>
              <a:spcBef>
                <a:spcPts val="12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7"/>
          <p:cNvSpPr txBox="1"/>
          <p:nvPr>
            <p:ph idx="2" type="body"/>
          </p:nvPr>
        </p:nvSpPr>
        <p:spPr>
          <a:xfrm>
            <a:off x="8169196" y="2066731"/>
            <a:ext cx="3108391" cy="386753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600"/>
              </a:spcBef>
              <a:spcAft>
                <a:spcPts val="0"/>
              </a:spcAft>
              <a:buClr>
                <a:schemeClr val="dk1"/>
              </a:buClr>
              <a:buSzPts val="2000"/>
              <a:buFont typeface="Arial"/>
              <a:buChar char="•"/>
              <a:defRPr sz="2000"/>
            </a:lvl2pPr>
            <a:lvl3pPr indent="-355600" lvl="2" marL="1371600" algn="l">
              <a:lnSpc>
                <a:spcPct val="90000"/>
              </a:lnSpc>
              <a:spcBef>
                <a:spcPts val="600"/>
              </a:spcBef>
              <a:spcAft>
                <a:spcPts val="0"/>
              </a:spcAft>
              <a:buClr>
                <a:schemeClr val="dk1"/>
              </a:buClr>
              <a:buSzPts val="2000"/>
              <a:buFont typeface="Arial"/>
              <a:buChar char="•"/>
              <a:defRPr sz="2000"/>
            </a:lvl3pPr>
            <a:lvl4pPr indent="-355600" lvl="3" marL="1828800" algn="l">
              <a:lnSpc>
                <a:spcPct val="90000"/>
              </a:lnSpc>
              <a:spcBef>
                <a:spcPts val="500"/>
              </a:spcBef>
              <a:spcAft>
                <a:spcPts val="0"/>
              </a:spcAft>
              <a:buClr>
                <a:schemeClr val="dk1"/>
              </a:buClr>
              <a:buSzPts val="2000"/>
              <a:buFont typeface="Arial"/>
              <a:buChar char="•"/>
              <a:defRPr sz="2000"/>
            </a:lvl4pPr>
            <a:lvl5pPr indent="-355600" lvl="4" marL="2286000" algn="l">
              <a:lnSpc>
                <a:spcPct val="9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7"/>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solidFill>
          <a:srgbClr val="E9F0F1"/>
        </a:solidFill>
      </p:bgPr>
    </p:bg>
    <p:spTree>
      <p:nvGrpSpPr>
        <p:cNvPr id="21" name="Shape 21"/>
        <p:cNvGrpSpPr/>
        <p:nvPr/>
      </p:nvGrpSpPr>
      <p:grpSpPr>
        <a:xfrm>
          <a:off x="0" y="0"/>
          <a:ext cx="0" cy="0"/>
          <a:chOff x="0" y="0"/>
          <a:chExt cx="0" cy="0"/>
        </a:xfrm>
      </p:grpSpPr>
      <p:sp>
        <p:nvSpPr>
          <p:cNvPr id="22" name="Google Shape;22;p16"/>
          <p:cNvSpPr txBox="1"/>
          <p:nvPr>
            <p:ph type="title"/>
          </p:nvPr>
        </p:nvSpPr>
        <p:spPr>
          <a:xfrm>
            <a:off x="1455583" y="737115"/>
            <a:ext cx="4640418" cy="5407091"/>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6388461" y="737115"/>
            <a:ext cx="4449712" cy="5407091"/>
          </a:xfrm>
          <a:prstGeom prst="rect">
            <a:avLst/>
          </a:prstGeom>
          <a:noFill/>
          <a:ln>
            <a:noFill/>
          </a:ln>
        </p:spPr>
        <p:txBody>
          <a:bodyPr anchorCtr="0" anchor="ctr" bIns="0" lIns="0" spcFirstLastPara="1" rIns="0" wrap="square" tIns="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16"/>
          <p:cNvCxnSpPr/>
          <p:nvPr/>
        </p:nvCxnSpPr>
        <p:spPr>
          <a:xfrm>
            <a:off x="896628" y="0"/>
            <a:ext cx="0" cy="5943600"/>
          </a:xfrm>
          <a:prstGeom prst="straightConnector1">
            <a:avLst/>
          </a:prstGeom>
          <a:noFill/>
          <a:ln cap="flat" cmpd="sng" w="19050">
            <a:solidFill>
              <a:srgbClr val="3F636A"/>
            </a:solidFill>
            <a:prstDash val="solid"/>
            <a:miter lim="0"/>
            <a:headEnd len="sm" w="sm" type="none"/>
            <a:tailEnd len="sm" w="sm" type="none"/>
          </a:ln>
        </p:spPr>
      </p:cxnSp>
      <p:sp>
        <p:nvSpPr>
          <p:cNvPr id="25" name="Google Shape;25;p16"/>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6" name="Google Shape;26;p16"/>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cture and Content">
  <p:cSld name="Title Picture and Content">
    <p:bg>
      <p:bgPr>
        <a:solidFill>
          <a:srgbClr val="F2ECE9"/>
        </a:solidFill>
      </p:bgPr>
    </p:bg>
    <p:spTree>
      <p:nvGrpSpPr>
        <p:cNvPr id="27" name="Shape 27"/>
        <p:cNvGrpSpPr/>
        <p:nvPr/>
      </p:nvGrpSpPr>
      <p:grpSpPr>
        <a:xfrm>
          <a:off x="0" y="0"/>
          <a:ext cx="0" cy="0"/>
          <a:chOff x="0" y="0"/>
          <a:chExt cx="0" cy="0"/>
        </a:xfrm>
      </p:grpSpPr>
      <p:sp>
        <p:nvSpPr>
          <p:cNvPr id="28" name="Google Shape;28;p17"/>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p:nvPr>
            <p:ph idx="2" type="pic"/>
          </p:nvPr>
        </p:nvSpPr>
        <p:spPr>
          <a:xfrm>
            <a:off x="1503363" y="2061969"/>
            <a:ext cx="4592637" cy="4805362"/>
          </a:xfrm>
          <a:prstGeom prst="rect">
            <a:avLst/>
          </a:prstGeom>
          <a:noFill/>
          <a:ln>
            <a:noFill/>
          </a:ln>
        </p:spPr>
      </p:sp>
      <p:sp>
        <p:nvSpPr>
          <p:cNvPr id="30" name="Google Shape;30;p17"/>
          <p:cNvSpPr txBox="1"/>
          <p:nvPr>
            <p:ph idx="1" type="body"/>
          </p:nvPr>
        </p:nvSpPr>
        <p:spPr>
          <a:xfrm>
            <a:off x="6787262" y="2052736"/>
            <a:ext cx="4490320" cy="480059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7"/>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17"/>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33" name="Google Shape;33;p17"/>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Thank you 1">
    <p:bg>
      <p:bgPr>
        <a:solidFill>
          <a:srgbClr val="3F636A"/>
        </a:solidFill>
      </p:bgPr>
    </p:bg>
    <p:spTree>
      <p:nvGrpSpPr>
        <p:cNvPr id="34" name="Shape 34"/>
        <p:cNvGrpSpPr/>
        <p:nvPr/>
      </p:nvGrpSpPr>
      <p:grpSpPr>
        <a:xfrm>
          <a:off x="0" y="0"/>
          <a:ext cx="0" cy="0"/>
          <a:chOff x="0" y="0"/>
          <a:chExt cx="0" cy="0"/>
        </a:xfrm>
      </p:grpSpPr>
      <p:sp>
        <p:nvSpPr>
          <p:cNvPr id="35" name="Google Shape;35;p21"/>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36" name="Google Shape;36;p21"/>
          <p:cNvCxnSpPr/>
          <p:nvPr/>
        </p:nvCxnSpPr>
        <p:spPr>
          <a:xfrm>
            <a:off x="896628" y="0"/>
            <a:ext cx="0" cy="6858000"/>
          </a:xfrm>
          <a:prstGeom prst="straightConnector1">
            <a:avLst/>
          </a:prstGeom>
          <a:noFill/>
          <a:ln cap="flat" cmpd="sng" w="19050">
            <a:solidFill>
              <a:srgbClr val="F2ECE9"/>
            </a:solidFill>
            <a:prstDash val="solid"/>
            <a:miter lim="0"/>
            <a:headEnd len="sm" w="sm" type="none"/>
            <a:tailEnd len="sm" w="sm" type="none"/>
          </a:ln>
        </p:spPr>
      </p:cxnSp>
      <p:sp>
        <p:nvSpPr>
          <p:cNvPr id="37" name="Google Shape;37;p21"/>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8" name="Google Shape;38;p21"/>
          <p:cNvSpPr txBox="1"/>
          <p:nvPr>
            <p:ph type="title"/>
          </p:nvPr>
        </p:nvSpPr>
        <p:spPr>
          <a:xfrm>
            <a:off x="1317614" y="690511"/>
            <a:ext cx="4964671" cy="52530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6282286" y="690465"/>
            <a:ext cx="4784372" cy="525308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000"/>
              <a:buNone/>
              <a:defRPr sz="2000">
                <a:solidFill>
                  <a:schemeClr val="lt1"/>
                </a:solidFill>
              </a:defRPr>
            </a:lvl1pPr>
            <a:lvl2pPr indent="-342900" lvl="1" marL="914400" algn="l">
              <a:lnSpc>
                <a:spcPct val="100000"/>
              </a:lnSpc>
              <a:spcBef>
                <a:spcPts val="1200"/>
              </a:spcBef>
              <a:spcAft>
                <a:spcPts val="0"/>
              </a:spcAft>
              <a:buClr>
                <a:schemeClr val="lt1"/>
              </a:buClr>
              <a:buSzPts val="1800"/>
              <a:buFont typeface="Arial"/>
              <a:buChar char="•"/>
              <a:defRPr sz="1800">
                <a:solidFill>
                  <a:schemeClr val="lt1"/>
                </a:solidFill>
              </a:defRPr>
            </a:lvl2pPr>
            <a:lvl3pPr indent="-330200" lvl="2" marL="1371600" algn="l">
              <a:lnSpc>
                <a:spcPct val="100000"/>
              </a:lnSpc>
              <a:spcBef>
                <a:spcPts val="1200"/>
              </a:spcBef>
              <a:spcAft>
                <a:spcPts val="0"/>
              </a:spcAft>
              <a:buClr>
                <a:schemeClr val="lt1"/>
              </a:buClr>
              <a:buSzPts val="1600"/>
              <a:buFont typeface="Arial"/>
              <a:buChar char="•"/>
              <a:defRPr sz="1600">
                <a:solidFill>
                  <a:schemeClr val="lt1"/>
                </a:solidFill>
              </a:defRPr>
            </a:lvl3pPr>
            <a:lvl4pPr indent="-317500" lvl="3" marL="1828800" algn="l">
              <a:lnSpc>
                <a:spcPct val="100000"/>
              </a:lnSpc>
              <a:spcBef>
                <a:spcPts val="1200"/>
              </a:spcBef>
              <a:spcAft>
                <a:spcPts val="0"/>
              </a:spcAft>
              <a:buClr>
                <a:schemeClr val="lt1"/>
              </a:buClr>
              <a:buSzPts val="1400"/>
              <a:buFont typeface="Arial"/>
              <a:buChar char="•"/>
              <a:defRPr sz="1400">
                <a:solidFill>
                  <a:schemeClr val="lt1"/>
                </a:solidFill>
              </a:defRPr>
            </a:lvl4pPr>
            <a:lvl5pPr indent="-317500" lvl="4" marL="2286000" algn="l">
              <a:lnSpc>
                <a:spcPct val="100000"/>
              </a:lnSpc>
              <a:spcBef>
                <a:spcPts val="1200"/>
              </a:spcBef>
              <a:spcAft>
                <a:spcPts val="0"/>
              </a:spcAft>
              <a:buClr>
                <a:schemeClr val="lt1"/>
              </a:buClr>
              <a:buSzPts val="1400"/>
              <a:buFont typeface="Arial"/>
              <a:buChar char="•"/>
              <a:defRPr sz="1400">
                <a:solidFill>
                  <a:schemeClr val="lt1"/>
                </a:solidFil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3">
  <p:cSld name="Title and 2 Content 3">
    <p:bg>
      <p:bgPr>
        <a:solidFill>
          <a:srgbClr val="F2ECE9"/>
        </a:solidFill>
      </p:bgPr>
    </p:bg>
    <p:spTree>
      <p:nvGrpSpPr>
        <p:cNvPr id="40" name="Shape 40"/>
        <p:cNvGrpSpPr/>
        <p:nvPr/>
      </p:nvGrpSpPr>
      <p:grpSpPr>
        <a:xfrm>
          <a:off x="0" y="0"/>
          <a:ext cx="0" cy="0"/>
          <a:chOff x="0" y="0"/>
          <a:chExt cx="0" cy="0"/>
        </a:xfrm>
      </p:grpSpPr>
      <p:sp>
        <p:nvSpPr>
          <p:cNvPr id="41" name="Google Shape;41;p18"/>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1468815" y="2057401"/>
            <a:ext cx="3068678" cy="4119463"/>
          </a:xfrm>
          <a:prstGeom prst="rect">
            <a:avLst/>
          </a:prstGeom>
          <a:noFill/>
          <a:ln>
            <a:noFill/>
          </a:ln>
        </p:spPr>
        <p:txBody>
          <a:bodyPr anchorCtr="0" anchor="t" bIns="45700" lIns="0"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Arial"/>
              <a:buAutoNum type="arabicPeriod"/>
              <a:defRPr sz="2000"/>
            </a:lvl1pPr>
            <a:lvl2pPr indent="-355600" lvl="1" marL="914400" algn="l">
              <a:lnSpc>
                <a:spcPct val="100000"/>
              </a:lnSpc>
              <a:spcBef>
                <a:spcPts val="1200"/>
              </a:spcBef>
              <a:spcAft>
                <a:spcPts val="0"/>
              </a:spcAft>
              <a:buClr>
                <a:schemeClr val="dk1"/>
              </a:buClr>
              <a:buSzPts val="2000"/>
              <a:buFont typeface="Arial"/>
              <a:buAutoNum type="alphaLcPeriod"/>
              <a:defRPr sz="2000"/>
            </a:lvl2pPr>
            <a:lvl3pPr indent="-355600" lvl="2" marL="1371600" algn="l">
              <a:lnSpc>
                <a:spcPct val="90000"/>
              </a:lnSpc>
              <a:spcBef>
                <a:spcPts val="1200"/>
              </a:spcBef>
              <a:spcAft>
                <a:spcPts val="0"/>
              </a:spcAft>
              <a:buClr>
                <a:schemeClr val="dk1"/>
              </a:buClr>
              <a:buSzPts val="2000"/>
              <a:buFont typeface="Arial"/>
              <a:buAutoNum type="arabicParenR"/>
              <a:defRPr sz="2000"/>
            </a:lvl3pPr>
            <a:lvl4pPr indent="-355600" lvl="3" marL="1828800" algn="l">
              <a:lnSpc>
                <a:spcPct val="90000"/>
              </a:lnSpc>
              <a:spcBef>
                <a:spcPts val="1200"/>
              </a:spcBef>
              <a:spcAft>
                <a:spcPts val="0"/>
              </a:spcAft>
              <a:buClr>
                <a:schemeClr val="dk1"/>
              </a:buClr>
              <a:buSzPts val="2000"/>
              <a:buFont typeface="Arial"/>
              <a:buAutoNum type="alphaLcParenR"/>
              <a:defRPr sz="2000"/>
            </a:lvl4pPr>
            <a:lvl5pPr indent="-355600" lvl="4" marL="2286000" algn="l">
              <a:lnSpc>
                <a:spcPct val="90000"/>
              </a:lnSpc>
              <a:spcBef>
                <a:spcPts val="1200"/>
              </a:spcBef>
              <a:spcAft>
                <a:spcPts val="0"/>
              </a:spcAft>
              <a:buClr>
                <a:schemeClr val="dk1"/>
              </a:buClr>
              <a:buSzPts val="2000"/>
              <a:buFont typeface="Arial"/>
              <a:buAutoNum type="romanLcPeriod"/>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2" type="body"/>
          </p:nvPr>
        </p:nvSpPr>
        <p:spPr>
          <a:xfrm>
            <a:off x="5191727" y="2057401"/>
            <a:ext cx="6085857"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45" name="Google Shape;45;p18"/>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46" name="Google Shape;46;p18"/>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bg>
      <p:bgPr>
        <a:solidFill>
          <a:srgbClr val="F2ECE9"/>
        </a:solidFill>
      </p:bgPr>
    </p:bg>
    <p:spTree>
      <p:nvGrpSpPr>
        <p:cNvPr id="47" name="Shape 47"/>
        <p:cNvGrpSpPr/>
        <p:nvPr/>
      </p:nvGrpSpPr>
      <p:grpSpPr>
        <a:xfrm>
          <a:off x="0" y="0"/>
          <a:ext cx="0" cy="0"/>
          <a:chOff x="0" y="0"/>
          <a:chExt cx="0" cy="0"/>
        </a:xfrm>
      </p:grpSpPr>
      <p:sp>
        <p:nvSpPr>
          <p:cNvPr id="48" name="Google Shape;48;p19"/>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49" name="Google Shape;49;p19"/>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50" name="Google Shape;50;p19"/>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accent6"/>
        </a:solidFill>
      </p:bgPr>
    </p:bg>
    <p:spTree>
      <p:nvGrpSpPr>
        <p:cNvPr id="52" name="Shape 52"/>
        <p:cNvGrpSpPr/>
        <p:nvPr/>
      </p:nvGrpSpPr>
      <p:grpSpPr>
        <a:xfrm>
          <a:off x="0" y="0"/>
          <a:ext cx="0" cy="0"/>
          <a:chOff x="0" y="0"/>
          <a:chExt cx="0" cy="0"/>
        </a:xfrm>
      </p:grpSpPr>
      <p:sp>
        <p:nvSpPr>
          <p:cNvPr id="53" name="Google Shape;53;p20"/>
          <p:cNvSpPr txBox="1"/>
          <p:nvPr>
            <p:ph type="title"/>
          </p:nvPr>
        </p:nvSpPr>
        <p:spPr>
          <a:xfrm>
            <a:off x="1038031" y="1068169"/>
            <a:ext cx="10115939" cy="268154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p:nvPr/>
        </p:nvSpPr>
        <p:spPr>
          <a:xfrm>
            <a:off x="914400" y="914400"/>
            <a:ext cx="10363200" cy="5029200"/>
          </a:xfrm>
          <a:prstGeom prst="rect">
            <a:avLst/>
          </a:prstGeom>
          <a:noFill/>
          <a:ln cap="flat" cmpd="sng" w="19050">
            <a:solidFill>
              <a:schemeClr val="lt1"/>
            </a:solidFill>
            <a:prstDash val="solid"/>
            <a:miter lim="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5" name="Google Shape;55;p20"/>
          <p:cNvSpPr/>
          <p:nvPr/>
        </p:nvSpPr>
        <p:spPr>
          <a:xfrm>
            <a:off x="0" y="594360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6" name="Google Shape;56;p20"/>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7" name="Google Shape;57;p20"/>
          <p:cNvSpPr txBox="1"/>
          <p:nvPr>
            <p:ph idx="1" type="body"/>
          </p:nvPr>
        </p:nvSpPr>
        <p:spPr>
          <a:xfrm>
            <a:off x="1038031" y="4027047"/>
            <a:ext cx="10115939" cy="1762783"/>
          </a:xfrm>
          <a:prstGeom prst="rect">
            <a:avLst/>
          </a:prstGeom>
          <a:noFill/>
          <a:ln>
            <a:noFill/>
          </a:ln>
        </p:spPr>
        <p:txBody>
          <a:bodyPr anchorCtr="0" anchor="t" bIns="45700" lIns="91425" spcFirstLastPara="1" rIns="91425" wrap="square" tIns="45700">
            <a:normAutofit/>
          </a:bodyPr>
          <a:lstStyle>
            <a:lvl1pPr indent="-228600" lvl="0" marL="457200" algn="ctr">
              <a:lnSpc>
                <a:spcPct val="80000"/>
              </a:lnSpc>
              <a:spcBef>
                <a:spcPts val="0"/>
              </a:spcBef>
              <a:spcAft>
                <a:spcPts val="0"/>
              </a:spcAft>
              <a:buClr>
                <a:schemeClr val="lt1"/>
              </a:buClr>
              <a:buSzPts val="2000"/>
              <a:buNone/>
              <a:defRPr sz="2000">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bg>
      <p:bgPr>
        <a:solidFill>
          <a:srgbClr val="3F636A"/>
        </a:solidFill>
      </p:bgPr>
    </p:bg>
    <p:spTree>
      <p:nvGrpSpPr>
        <p:cNvPr id="58" name="Shape 58"/>
        <p:cNvGrpSpPr/>
        <p:nvPr/>
      </p:nvGrpSpPr>
      <p:grpSpPr>
        <a:xfrm>
          <a:off x="0" y="0"/>
          <a:ext cx="0" cy="0"/>
          <a:chOff x="0" y="0"/>
          <a:chExt cx="0" cy="0"/>
        </a:xfrm>
      </p:grpSpPr>
      <p:sp>
        <p:nvSpPr>
          <p:cNvPr id="59" name="Google Shape;59;p22"/>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60" name="Google Shape;60;p22"/>
          <p:cNvCxnSpPr/>
          <p:nvPr/>
        </p:nvCxnSpPr>
        <p:spPr>
          <a:xfrm>
            <a:off x="896628" y="0"/>
            <a:ext cx="0" cy="6858000"/>
          </a:xfrm>
          <a:prstGeom prst="straightConnector1">
            <a:avLst/>
          </a:prstGeom>
          <a:noFill/>
          <a:ln cap="flat" cmpd="sng" w="19050">
            <a:solidFill>
              <a:srgbClr val="F2ECE9"/>
            </a:solidFill>
            <a:prstDash val="solid"/>
            <a:miter lim="0"/>
            <a:headEnd len="sm" w="sm" type="none"/>
            <a:tailEnd len="sm" w="sm" type="none"/>
          </a:ln>
        </p:spPr>
      </p:cxnSp>
      <p:sp>
        <p:nvSpPr>
          <p:cNvPr id="61" name="Google Shape;61;p22"/>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2" name="Google Shape;62;p22"/>
          <p:cNvSpPr txBox="1"/>
          <p:nvPr>
            <p:ph type="title"/>
          </p:nvPr>
        </p:nvSpPr>
        <p:spPr>
          <a:xfrm>
            <a:off x="1317615" y="690511"/>
            <a:ext cx="5185821" cy="52530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icture">
  <p:cSld name="Title and Picture">
    <p:bg>
      <p:bgPr>
        <a:solidFill>
          <a:srgbClr val="E9F0F1"/>
        </a:solidFill>
      </p:bgPr>
    </p:bg>
    <p:spTree>
      <p:nvGrpSpPr>
        <p:cNvPr id="63" name="Shape 63"/>
        <p:cNvGrpSpPr/>
        <p:nvPr/>
      </p:nvGrpSpPr>
      <p:grpSpPr>
        <a:xfrm>
          <a:off x="0" y="0"/>
          <a:ext cx="0" cy="0"/>
          <a:chOff x="0" y="0"/>
          <a:chExt cx="0" cy="0"/>
        </a:xfrm>
      </p:grpSpPr>
      <p:sp>
        <p:nvSpPr>
          <p:cNvPr id="64" name="Google Shape;64;p23"/>
          <p:cNvSpPr txBox="1"/>
          <p:nvPr>
            <p:ph type="title"/>
          </p:nvPr>
        </p:nvSpPr>
        <p:spPr>
          <a:xfrm>
            <a:off x="1353827" y="1278294"/>
            <a:ext cx="5000318" cy="490414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p:nvPr>
            <p:ph idx="2" type="pic"/>
          </p:nvPr>
        </p:nvSpPr>
        <p:spPr>
          <a:xfrm>
            <a:off x="6642169" y="-1"/>
            <a:ext cx="4635426" cy="6857999"/>
          </a:xfrm>
          <a:prstGeom prst="rect">
            <a:avLst/>
          </a:prstGeom>
          <a:noFill/>
          <a:ln>
            <a:noFill/>
          </a:ln>
        </p:spPr>
      </p:sp>
      <p:sp>
        <p:nvSpPr>
          <p:cNvPr id="66" name="Google Shape;66;p23"/>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7" name="Google Shape;67;p23"/>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68" name="Google Shape;68;p23"/>
          <p:cNvCxnSpPr/>
          <p:nvPr/>
        </p:nvCxnSpPr>
        <p:spPr>
          <a:xfrm>
            <a:off x="896628" y="0"/>
            <a:ext cx="0" cy="6858000"/>
          </a:xfrm>
          <a:prstGeom prst="straightConnector1">
            <a:avLst/>
          </a:prstGeom>
          <a:noFill/>
          <a:ln cap="flat" cmpd="sng" w="19050">
            <a:solidFill>
              <a:srgbClr val="3F636A"/>
            </a:solidFill>
            <a:prstDash val="solid"/>
            <a:miter lim="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75707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75707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14" name="Google Shape;14;p14"/>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oavirtualregion.org/" TargetMode="External"/><Relationship Id="rId4" Type="http://schemas.openxmlformats.org/officeDocument/2006/relationships/hyperlink" Target="https://oavirtualregion.org/" TargetMode="External"/><Relationship Id="rId5" Type="http://schemas.openxmlformats.org/officeDocument/2006/relationships/hyperlink" Target="https://oavirtualregion.org/" TargetMode="External"/><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oavirtualregion.org/"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oavirtualregion.or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oavirtualregion.org/" TargetMode="External"/><Relationship Id="rId4" Type="http://schemas.openxmlformats.org/officeDocument/2006/relationships/hyperlink" Target="https://welcome.oavirtualregion.org/" TargetMode="External"/><Relationship Id="rId5" Type="http://schemas.openxmlformats.org/officeDocument/2006/relationships/hyperlink" Target="https://oavirtualregion.org/" TargetMode="External"/><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gif"/><Relationship Id="rId4" Type="http://schemas.openxmlformats.org/officeDocument/2006/relationships/hyperlink" Target="https://oavirtualregion.org/" TargetMode="External"/><Relationship Id="rId5" Type="http://schemas.openxmlformats.org/officeDocument/2006/relationships/hyperlink" Target="https://oavirtualregion.org/" TargetMode="External"/><Relationship Id="rId6" Type="http://schemas.openxmlformats.org/officeDocument/2006/relationships/hyperlink" Target="https://oavirtualregio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title"/>
          </p:nvPr>
        </p:nvSpPr>
        <p:spPr>
          <a:xfrm>
            <a:off x="1468824" y="503850"/>
            <a:ext cx="8655900" cy="14277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fontScale="90000"/>
          </a:bodyPr>
          <a:lstStyle/>
          <a:p>
            <a:pPr indent="0" lvl="0" marL="0" rtl="0" algn="ctr">
              <a:lnSpc>
                <a:spcPct val="90000"/>
              </a:lnSpc>
              <a:spcBef>
                <a:spcPts val="0"/>
              </a:spcBef>
              <a:spcAft>
                <a:spcPts val="0"/>
              </a:spcAft>
              <a:buSzPct val="93311"/>
              <a:buNone/>
            </a:pPr>
            <a:r>
              <a:rPr b="1" lang="en-US" sz="3322">
                <a:solidFill>
                  <a:srgbClr val="0000FF"/>
                </a:solidFill>
              </a:rPr>
              <a:t>Η εικονική περιοχή </a:t>
            </a:r>
            <a:br>
              <a:rPr b="1" lang="en-US" sz="3322">
                <a:solidFill>
                  <a:srgbClr val="0000FF"/>
                </a:solidFill>
              </a:rPr>
            </a:br>
            <a:r>
              <a:rPr b="1" lang="en-US" sz="3322">
                <a:solidFill>
                  <a:srgbClr val="0000FF"/>
                </a:solidFill>
              </a:rPr>
              <a:t>Ενημέρωση Κοινού Επαγγελματική Προσέγγιση/</a:t>
            </a:r>
            <a:br>
              <a:rPr b="1" lang="en-US" sz="3322">
                <a:solidFill>
                  <a:srgbClr val="0000FF"/>
                </a:solidFill>
              </a:rPr>
            </a:br>
            <a:r>
              <a:rPr b="1" lang="en-US" sz="3322">
                <a:solidFill>
                  <a:srgbClr val="0000FF"/>
                </a:solidFill>
              </a:rPr>
              <a:t>Επιτροπή Ενότητας με τη Διαφορετικότητα (PIPO/UWD)</a:t>
            </a:r>
            <a:endParaRPr sz="2933"/>
          </a:p>
        </p:txBody>
      </p:sp>
      <p:pic>
        <p:nvPicPr>
          <p:cNvPr id="101" name="Google Shape;101;p1"/>
          <p:cNvPicPr preferRelativeResize="0"/>
          <p:nvPr/>
        </p:nvPicPr>
        <p:blipFill rotWithShape="1">
          <a:blip r:embed="rId3">
            <a:alphaModFix/>
          </a:blip>
          <a:srcRect b="0" l="0" r="0" t="10802"/>
          <a:stretch/>
        </p:blipFill>
        <p:spPr>
          <a:xfrm>
            <a:off x="1572461" y="2377440"/>
            <a:ext cx="8468700" cy="3998085"/>
          </a:xfrm>
          <a:prstGeom prst="rect">
            <a:avLst/>
          </a:prstGeom>
          <a:solidFill>
            <a:srgbClr val="FFFFFF"/>
          </a:solidFill>
          <a:ln>
            <a:noFill/>
          </a:ln>
        </p:spPr>
      </p:pic>
      <p:sp>
        <p:nvSpPr>
          <p:cNvPr id="102" name="Google Shape;102;p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03" name="Google Shape;103;p1"/>
          <p:cNvSpPr txBox="1"/>
          <p:nvPr/>
        </p:nvSpPr>
        <p:spPr>
          <a:xfrm>
            <a:off x="1655900" y="1931550"/>
            <a:ext cx="8468700" cy="2649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31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81" name="Shape 181"/>
        <p:cNvGrpSpPr/>
        <p:nvPr/>
      </p:nvGrpSpPr>
      <p:grpSpPr>
        <a:xfrm>
          <a:off x="0" y="0"/>
          <a:ext cx="0" cy="0"/>
          <a:chOff x="0" y="0"/>
          <a:chExt cx="0" cy="0"/>
        </a:xfrm>
      </p:grpSpPr>
      <p:sp>
        <p:nvSpPr>
          <p:cNvPr id="182" name="Google Shape;182;p12"/>
          <p:cNvSpPr txBox="1"/>
          <p:nvPr>
            <p:ph type="title"/>
          </p:nvPr>
        </p:nvSpPr>
        <p:spPr>
          <a:xfrm>
            <a:off x="1317625" y="690500"/>
            <a:ext cx="4626600" cy="5253000"/>
          </a:xfrm>
          <a:prstGeom prst="rect">
            <a:avLst/>
          </a:prstGeom>
          <a:solidFill>
            <a:schemeClr val="lt1"/>
          </a:solidFill>
          <a:ln>
            <a:noFill/>
          </a:ln>
          <a:effectLst>
            <a:outerShdw blurRad="57150" rotWithShape="0" algn="bl" dir="5400000" dist="19050">
              <a:srgbClr val="000000">
                <a:alpha val="50196"/>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lang="en-US" sz="4600">
                <a:solidFill>
                  <a:schemeClr val="dk2"/>
                </a:solidFill>
              </a:rPr>
              <a:t>Ευχαριστώ</a:t>
            </a:r>
            <a:br>
              <a:rPr lang="en-US" sz="4600">
                <a:solidFill>
                  <a:schemeClr val="dk2"/>
                </a:solidFill>
              </a:rPr>
            </a:br>
            <a:r>
              <a:rPr lang="en-US" sz="4600">
                <a:solidFill>
                  <a:schemeClr val="dk2"/>
                </a:solidFill>
              </a:rPr>
              <a:t>εσείς</a:t>
            </a:r>
            <a:br>
              <a:rPr lang="en-US" sz="4600">
                <a:solidFill>
                  <a:schemeClr val="dk2"/>
                </a:solidFill>
              </a:rPr>
            </a:br>
            <a:endParaRPr sz="1600">
              <a:solidFill>
                <a:schemeClr val="dk2"/>
              </a:solidFill>
            </a:endParaRPr>
          </a:p>
          <a:p>
            <a:pPr indent="0" lvl="0" marL="0" rtl="0" algn="ctr">
              <a:lnSpc>
                <a:spcPct val="90000"/>
              </a:lnSpc>
              <a:spcBef>
                <a:spcPts val="0"/>
              </a:spcBef>
              <a:spcAft>
                <a:spcPts val="0"/>
              </a:spcAft>
              <a:buSzPts val="6000"/>
              <a:buNone/>
            </a:pPr>
            <a:r>
              <a:rPr lang="en-US" sz="1800">
                <a:solidFill>
                  <a:schemeClr val="dk2"/>
                </a:solidFill>
              </a:rPr>
              <a:t>Μαζί μπορούμε να βοηθήσουμε στη διάδοση του Μηνύματος &amp; να γίνουμε το Μήνυμα</a:t>
            </a:r>
            <a:br>
              <a:rPr lang="en-US" sz="1800">
                <a:solidFill>
                  <a:schemeClr val="dk2"/>
                </a:solidFill>
              </a:rPr>
            </a:br>
            <a:endParaRPr sz="2200">
              <a:solidFill>
                <a:schemeClr val="dk2"/>
              </a:solidFill>
            </a:endParaRPr>
          </a:p>
        </p:txBody>
      </p:sp>
      <p:sp>
        <p:nvSpPr>
          <p:cNvPr id="183" name="Google Shape;183;p12"/>
          <p:cNvSpPr txBox="1"/>
          <p:nvPr>
            <p:ph idx="1" type="body"/>
          </p:nvPr>
        </p:nvSpPr>
        <p:spPr>
          <a:xfrm>
            <a:off x="6282286" y="690465"/>
            <a:ext cx="4784372" cy="525308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t>Μέλανι Β</a:t>
            </a:r>
            <a:br>
              <a:rPr b="1" lang="en-US"/>
            </a:br>
            <a:r>
              <a:rPr b="1" lang="en-US"/>
              <a:t>Πρόεδρος PIPO</a:t>
            </a:r>
            <a:br>
              <a:rPr b="1" lang="en-US"/>
            </a:br>
            <a:r>
              <a:rPr b="1" lang="en-US"/>
              <a:t>pipochair1@oavirtualregion.org</a:t>
            </a:r>
            <a:br>
              <a:rPr b="1" lang="en-US"/>
            </a:br>
            <a:br>
              <a:rPr b="1" lang="en-US"/>
            </a:br>
            <a:r>
              <a:rPr b="1" lang="en-US"/>
              <a:t>Ανυπομονώ να υπηρετήσω μαζί σας.</a:t>
            </a:r>
            <a:br>
              <a:rPr b="1" lang="en-US"/>
            </a:br>
            <a:r>
              <a:rPr b="1" lang="en-US"/>
              <a:t>Τα λέμε στην επόμενη συνάντηση PIPO/UWD!</a:t>
            </a:r>
            <a:br>
              <a:rPr b="1" lang="en-US"/>
            </a:br>
            <a:br>
              <a:rPr b="1" lang="en-US"/>
            </a:br>
            <a:r>
              <a:rPr lang="en-US">
                <a:solidFill>
                  <a:srgbClr val="FFFFFF"/>
                </a:solidFill>
                <a:latin typeface="Arial"/>
                <a:ea typeface="Arial"/>
                <a:cs typeface="Arial"/>
                <a:sym typeface="Arial"/>
              </a:rPr>
              <a:t>Σάββατο 6 Ιουνίου 2026 στις 4 μ.μ. EDT</a:t>
            </a:r>
            <a:r>
              <a:rPr lang="en-US" sz="1100">
                <a:solidFill>
                  <a:schemeClr val="dk1"/>
                </a:solidFill>
                <a:latin typeface="Arial"/>
                <a:ea typeface="Arial"/>
                <a:cs typeface="Arial"/>
                <a:sym typeface="Arial"/>
              </a:rPr>
              <a:t> </a:t>
            </a:r>
            <a:br>
              <a:rPr b="1" lang="en-US"/>
            </a:br>
            <a:r>
              <a:rPr b="1" lang="en-US"/>
              <a:t>https://oavirtualregion.org/vr-calendar/</a:t>
            </a:r>
            <a:endParaRPr b="1"/>
          </a:p>
        </p:txBody>
      </p:sp>
      <p:pic>
        <p:nvPicPr>
          <p:cNvPr id="184" name="Google Shape;184;p12" title="hand in.gif"/>
          <p:cNvPicPr preferRelativeResize="0"/>
          <p:nvPr/>
        </p:nvPicPr>
        <p:blipFill rotWithShape="1">
          <a:blip r:embed="rId3">
            <a:alphaModFix/>
          </a:blip>
          <a:srcRect b="0" l="0" r="0" t="0"/>
          <a:stretch/>
        </p:blipFill>
        <p:spPr>
          <a:xfrm>
            <a:off x="1612038" y="1562213"/>
            <a:ext cx="4010025" cy="1457325"/>
          </a:xfrm>
          <a:prstGeom prst="rect">
            <a:avLst/>
          </a:prstGeom>
          <a:noFill/>
          <a:ln>
            <a:noFill/>
          </a:ln>
        </p:spPr>
      </p:pic>
      <p:sp>
        <p:nvSpPr>
          <p:cNvPr id="185" name="Google Shape;185;p12"/>
          <p:cNvSpPr txBox="1"/>
          <p:nvPr>
            <p:ph idx="4294967295"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1468815" y="503852"/>
            <a:ext cx="9150675" cy="1427585"/>
          </a:xfrm>
          <a:prstGeom prst="rect">
            <a:avLst/>
          </a:prstGeom>
          <a:noFill/>
          <a:ln>
            <a:noFill/>
          </a:ln>
        </p:spPr>
        <p:txBody>
          <a:bodyPr anchorCtr="0" anchor="ctr" bIns="45700" lIns="0" spcFirstLastPara="1" rIns="91425" wrap="square" tIns="45700">
            <a:normAutofit fontScale="90000"/>
          </a:bodyPr>
          <a:lstStyle/>
          <a:p>
            <a:pPr indent="0" lvl="0" marL="0" rtl="0" algn="ctr">
              <a:lnSpc>
                <a:spcPct val="90000"/>
              </a:lnSpc>
              <a:spcBef>
                <a:spcPts val="0"/>
              </a:spcBef>
              <a:spcAft>
                <a:spcPts val="0"/>
              </a:spcAft>
              <a:buSzPct val="111111"/>
              <a:buNone/>
            </a:pPr>
            <a:r>
              <a:rPr lang="en-US" sz="3100"/>
              <a:t>Η Επαγγελματική Προσέγγιση της Δημόσιας Πληροφόρησης</a:t>
            </a:r>
            <a:br>
              <a:rPr lang="en-US" sz="3100"/>
            </a:br>
            <a:r>
              <a:rPr lang="en-US" sz="3100"/>
              <a:t>Επιτροπή Ενότητας με τη Διαφορετικότητα</a:t>
            </a:r>
            <a:br>
              <a:rPr lang="en-US" sz="3100"/>
            </a:br>
            <a:r>
              <a:rPr lang="en-US" sz="3100"/>
              <a:t>γνωστό και ως PIPO</a:t>
            </a:r>
            <a:endParaRPr/>
          </a:p>
        </p:txBody>
      </p:sp>
      <p:pic>
        <p:nvPicPr>
          <p:cNvPr id="191" name="Google Shape;191;p13"/>
          <p:cNvPicPr preferRelativeResize="0"/>
          <p:nvPr/>
        </p:nvPicPr>
        <p:blipFill rotWithShape="1">
          <a:blip r:embed="rId3">
            <a:alphaModFix/>
          </a:blip>
          <a:srcRect b="2" l="0" r="2" t="10800"/>
          <a:stretch/>
        </p:blipFill>
        <p:spPr>
          <a:xfrm>
            <a:off x="1450153" y="2108722"/>
            <a:ext cx="8552264" cy="4119463"/>
          </a:xfrm>
          <a:prstGeom prst="rect">
            <a:avLst/>
          </a:prstGeom>
          <a:solidFill>
            <a:srgbClr val="FFFFFF"/>
          </a:solidFill>
          <a:ln>
            <a:noFill/>
          </a:ln>
        </p:spPr>
      </p:pic>
      <p:sp>
        <p:nvSpPr>
          <p:cNvPr id="192" name="Google Shape;192;p13"/>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1566900" y="2284575"/>
            <a:ext cx="9058200" cy="2822100"/>
          </a:xfrm>
          <a:prstGeom prst="rect">
            <a:avLst/>
          </a:prstGeom>
          <a:noFill/>
          <a:ln>
            <a:noFill/>
          </a:ln>
        </p:spPr>
        <p:txBody>
          <a:bodyPr anchorCtr="0" anchor="ctr" bIns="0" lIns="0" spcFirstLastPara="1" rIns="0" wrap="square" tIns="0">
            <a:normAutofit fontScale="92500"/>
          </a:bodyPr>
          <a:lstStyle/>
          <a:p>
            <a:pPr indent="0" lvl="0" marL="0" rtl="0" algn="ctr">
              <a:lnSpc>
                <a:spcPct val="100000"/>
              </a:lnSpc>
              <a:spcBef>
                <a:spcPts val="1200"/>
              </a:spcBef>
              <a:spcAft>
                <a:spcPts val="0"/>
              </a:spcAft>
              <a:buSzPct val="80318"/>
              <a:buNone/>
            </a:pPr>
            <a:r>
              <a:rPr lang="en-US" sz="2692"/>
              <a:t>Η Επιτροπή Δημόσιας Πληροφόρησης, Επαγγελματικής Προσέγγισης και Ενότητας με τη Διαφορετικότητα, (PIPO/UWD), υπάρχει για έναν σαφή και ουσιαστικό σκοπό:                                                                                      </a:t>
            </a:r>
            <a:r>
              <a:rPr b="1" lang="en-US" sz="2992">
                <a:solidFill>
                  <a:srgbClr val="CC0000"/>
                </a:solidFill>
                <a:latin typeface="Open Sans"/>
                <a:ea typeface="Open Sans"/>
                <a:cs typeface="Open Sans"/>
                <a:sym typeface="Open Sans"/>
              </a:rPr>
              <a:t>Να μεταφέρουμε το μήνυμα της ανάρρωσης και να μεγαλώσουμε τα χέρια και τις καρδιές όσων είναι πρόθυμοι να το μοιραστούν.</a:t>
            </a:r>
            <a:endParaRPr b="1" sz="2592">
              <a:solidFill>
                <a:srgbClr val="CC0000"/>
              </a:solidFill>
              <a:latin typeface="Open Sans"/>
              <a:ea typeface="Open Sans"/>
              <a:cs typeface="Open Sans"/>
              <a:sym typeface="Open Sans"/>
            </a:endParaRPr>
          </a:p>
        </p:txBody>
      </p:sp>
      <p:sp>
        <p:nvSpPr>
          <p:cNvPr id="109" name="Google Shape;109;p2"/>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10" name="Google Shape;110;p2"/>
          <p:cNvPicPr preferRelativeResize="0"/>
          <p:nvPr/>
        </p:nvPicPr>
        <p:blipFill rotWithShape="1">
          <a:blip r:embed="rId3">
            <a:alphaModFix/>
          </a:blip>
          <a:srcRect b="0" l="0" r="0" t="0"/>
          <a:stretch/>
        </p:blipFill>
        <p:spPr>
          <a:xfrm>
            <a:off x="3932200" y="297625"/>
            <a:ext cx="3882951" cy="1324500"/>
          </a:xfrm>
          <a:prstGeom prst="rect">
            <a:avLst/>
          </a:prstGeom>
          <a:noFill/>
          <a:ln>
            <a:noFill/>
          </a:ln>
        </p:spPr>
      </p:pic>
      <p:sp>
        <p:nvSpPr>
          <p:cNvPr id="111" name="Google Shape;111;p2"/>
          <p:cNvSpPr txBox="1"/>
          <p:nvPr/>
        </p:nvSpPr>
        <p:spPr>
          <a:xfrm>
            <a:off x="1566900" y="1781850"/>
            <a:ext cx="9058200" cy="576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None/>
            </a:pPr>
            <a:r>
              <a:rPr b="1" i="0" lang="en-US" sz="4100" u="none" cap="none" strike="noStrike">
                <a:solidFill>
                  <a:schemeClr val="dk1"/>
                </a:solidFill>
                <a:latin typeface="Open Sans"/>
                <a:ea typeface="Open Sans"/>
                <a:cs typeface="Open Sans"/>
                <a:sym typeface="Open Sans"/>
              </a:rPr>
              <a:t>Δήλωση του σκοπού</a:t>
            </a:r>
            <a:endParaRPr b="0" i="0" sz="3600" u="none" cap="none" strike="noStrike">
              <a:solidFill>
                <a:schemeClr val="dk1"/>
              </a:solidFill>
              <a:latin typeface="Open Sans Light"/>
              <a:ea typeface="Open Sans Light"/>
              <a:cs typeface="Open Sans Light"/>
              <a:sym typeface="Open Sans Light"/>
            </a:endParaRPr>
          </a:p>
        </p:txBody>
      </p:sp>
      <p:pic>
        <p:nvPicPr>
          <p:cNvPr id="112" name="Google Shape;112;p2" title="hand in.gif"/>
          <p:cNvPicPr preferRelativeResize="0"/>
          <p:nvPr/>
        </p:nvPicPr>
        <p:blipFill rotWithShape="1">
          <a:blip r:embed="rId4">
            <a:alphaModFix/>
          </a:blip>
          <a:srcRect b="0" l="0" r="0" t="0"/>
          <a:stretch/>
        </p:blipFill>
        <p:spPr>
          <a:xfrm>
            <a:off x="4051399" y="5021575"/>
            <a:ext cx="3644539" cy="132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563225" y="50385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2800">
                <a:solidFill>
                  <a:srgbClr val="0000FF"/>
                </a:solidFill>
              </a:rPr>
              <a:t>Μεταφέροντας το Μήνυμα</a:t>
            </a:r>
            <a:r>
              <a:rPr lang="en-US" sz="2800">
                <a:solidFill>
                  <a:srgbClr val="1C4587"/>
                </a:solidFill>
              </a:rPr>
              <a:t>- Δημόσιο</a:t>
            </a:r>
            <a:endParaRPr sz="3100"/>
          </a:p>
        </p:txBody>
      </p:sp>
      <p:sp>
        <p:nvSpPr>
          <p:cNvPr id="118" name="Google Shape;118;p3"/>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19" name="Google Shape;119;p3">
            <a:hlinkClick r:id="rId3"/>
          </p:cNvPr>
          <p:cNvSpPr txBox="1"/>
          <p:nvPr/>
        </p:nvSpPr>
        <p:spPr>
          <a:xfrm>
            <a:off x="6177280" y="3210925"/>
            <a:ext cx="5100245" cy="25852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Στον ιστότοπο του Newcomer:   </a:t>
            </a:r>
            <a:r>
              <a:rPr b="1" i="0" lang="en-US" sz="1800" u="sng" cap="none" strike="noStrike">
                <a:solidFill>
                  <a:schemeClr val="hlink"/>
                </a:solidFill>
                <a:latin typeface="Open Sans Light"/>
                <a:ea typeface="Open Sans Light"/>
                <a:cs typeface="Open Sans Light"/>
                <a:sym typeface="Open Sans Light"/>
                <a:hlinkClick r:id="rId4"/>
              </a:rPr>
              <a:t>https://welcome.oavirtualregion.org/</a:t>
            </a:r>
            <a:endParaRPr b="1" i="0" sz="1800" u="none" cap="none" strike="noStrike">
              <a:solidFill>
                <a:schemeClr val="dk1"/>
              </a:solidFill>
              <a:latin typeface="Open Sans Light"/>
              <a:ea typeface="Open Sans Light"/>
              <a:cs typeface="Open Sans Light"/>
              <a:sym typeface="Open Sans Light"/>
            </a:endParaRPr>
          </a:p>
          <a:p>
            <a:pPr indent="0" lvl="0" marL="457200" marR="0" rtl="0" algn="l">
              <a:lnSpc>
                <a:spcPct val="100000"/>
              </a:lnSpc>
              <a:spcBef>
                <a:spcPts val="0"/>
              </a:spcBef>
              <a:spcAft>
                <a:spcPts val="0"/>
              </a:spcAft>
              <a:buNone/>
            </a:pPr>
            <a:r>
              <a:rPr b="1" i="0" lang="en-US" sz="1800" u="none" cap="none" strike="noStrike">
                <a:solidFill>
                  <a:schemeClr val="dk1"/>
                </a:solidFill>
                <a:latin typeface="Open Sans"/>
                <a:ea typeface="Open Sans"/>
                <a:cs typeface="Open Sans"/>
                <a:sym typeface="Open Sans"/>
              </a:rPr>
              <a:t>Λίστες συσκέψεων</a:t>
            </a:r>
            <a:br>
              <a:rPr b="1" i="0" lang="en-US" sz="1800" u="none" cap="none" strike="noStrike">
                <a:solidFill>
                  <a:schemeClr val="dk1"/>
                </a:solidFill>
                <a:latin typeface="Open Sans"/>
                <a:ea typeface="Open Sans"/>
                <a:cs typeface="Open Sans"/>
                <a:sym typeface="Open Sans"/>
              </a:rPr>
            </a:br>
            <a:r>
              <a:rPr b="1" i="0" lang="en-US" sz="1800" u="none" cap="none" strike="noStrike">
                <a:solidFill>
                  <a:schemeClr val="dk1"/>
                </a:solidFill>
                <a:latin typeface="Open Sans"/>
                <a:ea typeface="Open Sans"/>
                <a:cs typeface="Open Sans"/>
                <a:sym typeface="Open Sans"/>
              </a:rPr>
              <a:t>Νεοφερμένος Open House</a:t>
            </a:r>
            <a:br>
              <a:rPr b="1" i="0" lang="en-US" sz="1800" u="none" cap="none" strike="noStrike">
                <a:solidFill>
                  <a:schemeClr val="dk1"/>
                </a:solidFill>
                <a:latin typeface="Open Sans"/>
                <a:ea typeface="Open Sans"/>
                <a:cs typeface="Open Sans"/>
                <a:sym typeface="Open Sans"/>
              </a:rPr>
            </a:br>
            <a:r>
              <a:rPr b="1" i="0" lang="en-US" sz="1800" u="none" cap="none" strike="noStrike">
                <a:solidFill>
                  <a:schemeClr val="dk1"/>
                </a:solidFill>
                <a:latin typeface="Open Sans"/>
                <a:ea typeface="Open Sans"/>
                <a:cs typeface="Open Sans"/>
                <a:sym typeface="Open Sans"/>
              </a:rPr>
              <a:t>Κέντρο υποδοχής</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Στον κύριο ιστότοπό μας OA VR:</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chemeClr val="dk1"/>
                </a:solidFill>
                <a:latin typeface="Open Sans"/>
                <a:ea typeface="Open Sans"/>
                <a:cs typeface="Open Sans"/>
                <a:sym typeface="Open Sans"/>
              </a:rPr>
              <a:t>Κεντρική σελίδα </a:t>
            </a:r>
            <a:r>
              <a:rPr b="1" i="0" lang="en-US" sz="1800" u="sng" cap="none" strike="noStrike">
                <a:solidFill>
                  <a:schemeClr val="hlink"/>
                </a:solidFill>
                <a:latin typeface="Open Sans Light"/>
                <a:ea typeface="Open Sans Light"/>
                <a:cs typeface="Open Sans Light"/>
                <a:sym typeface="Open Sans Light"/>
                <a:hlinkClick r:id="rId5"/>
              </a:rPr>
              <a:t>https://oavirtualregion.org/</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chemeClr val="dk1"/>
                </a:solidFill>
                <a:latin typeface="Open Sans"/>
                <a:ea typeface="Open Sans"/>
                <a:cs typeface="Open Sans"/>
                <a:sym typeface="Open Sans"/>
              </a:rPr>
              <a:t>Πόροι για την υποτροπή και την πρόληψη</a:t>
            </a:r>
            <a:br>
              <a:rPr b="1" i="0" lang="en-US" sz="1800" u="none" cap="none" strike="noStrike">
                <a:solidFill>
                  <a:schemeClr val="dk1"/>
                </a:solidFill>
                <a:latin typeface="Open Sans"/>
                <a:ea typeface="Open Sans"/>
                <a:cs typeface="Open Sans"/>
                <a:sym typeface="Open Sans"/>
              </a:rPr>
            </a:br>
            <a:r>
              <a:rPr b="1" i="0" lang="en-US" sz="1800" u="none" cap="none" strike="noStrike">
                <a:solidFill>
                  <a:schemeClr val="dk1"/>
                </a:solidFill>
                <a:latin typeface="Open Sans"/>
                <a:ea typeface="Open Sans"/>
                <a:cs typeface="Open Sans"/>
                <a:sym typeface="Open Sans"/>
              </a:rPr>
              <a:t>Εργαστήρια</a:t>
            </a:r>
            <a:endParaRPr b="1" i="0" sz="1800" u="none" cap="none" strike="noStrike">
              <a:solidFill>
                <a:schemeClr val="dk1"/>
              </a:solidFill>
              <a:latin typeface="Open Sans"/>
              <a:ea typeface="Open Sans"/>
              <a:cs typeface="Open Sans"/>
              <a:sym typeface="Open Sans"/>
            </a:endParaRPr>
          </a:p>
        </p:txBody>
      </p:sp>
      <p:sp>
        <p:nvSpPr>
          <p:cNvPr id="120" name="Google Shape;120;p3"/>
          <p:cNvSpPr txBox="1"/>
          <p:nvPr/>
        </p:nvSpPr>
        <p:spPr>
          <a:xfrm>
            <a:off x="1468825" y="1338000"/>
            <a:ext cx="4210500" cy="460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chemeClr val="dk1"/>
                </a:solidFill>
                <a:latin typeface="Open Sans Light"/>
                <a:ea typeface="Open Sans Light"/>
                <a:cs typeface="Open Sans Light"/>
                <a:sym typeface="Open Sans Light"/>
              </a:rPr>
              <a:t>Από την πλευρά της Δημόσιας Πληροφόρησης, προσεγγίζουμε τον ψυχαναγκαστικό τρώγοντα που εξακολουθεί να υποφέρει και μπορεί να μην γνωρίζει καν την ύπαρξη των Ανώνυμων Υπερφάγων. Αναζητούμε δημιουργικούς και συμπονετικούς τρόπους για να βεβαιωθούμε ότι κανείς δεν θα χάσει την ευκαιρία για ανάρρωση απλώς και μόνο επειδή δεν γνώριζε ότι υπήρχε διαθέσιμη βοήθεια.</a:t>
            </a:r>
            <a:endParaRPr b="0" i="0" sz="2800" u="none" cap="none" strike="noStrike">
              <a:solidFill>
                <a:schemeClr val="dk1"/>
              </a:solidFill>
              <a:latin typeface="Open Sans Light"/>
              <a:ea typeface="Open Sans Light"/>
              <a:cs typeface="Open Sans Light"/>
              <a:sym typeface="Open Sans Light"/>
            </a:endParaRPr>
          </a:p>
        </p:txBody>
      </p:sp>
      <p:pic>
        <p:nvPicPr>
          <p:cNvPr id="121" name="Google Shape;121;p3" title="digital-world.png"/>
          <p:cNvPicPr preferRelativeResize="0"/>
          <p:nvPr/>
        </p:nvPicPr>
        <p:blipFill rotWithShape="1">
          <a:blip r:embed="rId6">
            <a:alphaModFix/>
          </a:blip>
          <a:srcRect b="0" l="0" r="0" t="0"/>
          <a:stretch/>
        </p:blipFill>
        <p:spPr>
          <a:xfrm>
            <a:off x="7569425" y="141050"/>
            <a:ext cx="3106100" cy="288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eb18cc4e1c_0_8"/>
          <p:cNvSpPr txBox="1"/>
          <p:nvPr>
            <p:ph type="title"/>
          </p:nvPr>
        </p:nvSpPr>
        <p:spPr>
          <a:xfrm>
            <a:off x="1610475" y="334725"/>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3100">
                <a:solidFill>
                  <a:srgbClr val="0000FF"/>
                </a:solidFill>
              </a:rPr>
              <a:t>Μεταφέροντας το Μήνυμα </a:t>
            </a:r>
            <a:r>
              <a:rPr lang="en-US" sz="3100">
                <a:solidFill>
                  <a:srgbClr val="1C4587"/>
                </a:solidFill>
              </a:rPr>
              <a:t>- Δημόσιο</a:t>
            </a:r>
            <a:endParaRPr sz="3100">
              <a:solidFill>
                <a:srgbClr val="1C4587"/>
              </a:solidFill>
            </a:endParaRPr>
          </a:p>
        </p:txBody>
      </p:sp>
      <p:sp>
        <p:nvSpPr>
          <p:cNvPr id="127" name="Google Shape;127;g3eb18cc4e1c_0_8"/>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28" name="Google Shape;128;g3eb18cc4e1c_0_8">
            <a:hlinkClick r:id="rId3"/>
          </p:cNvPr>
          <p:cNvSpPr txBox="1"/>
          <p:nvPr/>
        </p:nvSpPr>
        <p:spPr>
          <a:xfrm>
            <a:off x="6383450" y="2070300"/>
            <a:ext cx="48018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Π. PIPO/UWD:</a:t>
            </a:r>
            <a:endParaRPr/>
          </a:p>
          <a:p>
            <a:pPr indent="0" lvl="0" marL="0" marR="0" rtl="0" algn="l">
              <a:lnSpc>
                <a:spcPct val="100000"/>
              </a:lnSpc>
              <a:spcBef>
                <a:spcPts val="0"/>
              </a:spcBef>
              <a:spcAft>
                <a:spcPts val="0"/>
              </a:spcAft>
              <a:buNone/>
            </a:pPr>
            <a:r>
              <a:rPr b="0" i="0" lang="en-US" sz="1800" u="none" cap="none" strike="noStrike">
                <a:solidFill>
                  <a:schemeClr val="dk1"/>
                </a:solidFill>
                <a:latin typeface="Open Sans"/>
                <a:ea typeface="Open Sans"/>
                <a:cs typeface="Open Sans"/>
                <a:sym typeface="Open Sans"/>
              </a:rPr>
              <a:t>Στείλτε προσκλήσεις για συμμετοχή στο Newcomer Open House με διαθέσιμες χρονοθυρίδες</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Η σύσκεψη επιλέγει ένα χρονικό διάστημα:</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chemeClr val="dk1"/>
                </a:solidFill>
                <a:latin typeface="Open Sans"/>
                <a:ea typeface="Open Sans"/>
                <a:cs typeface="Open Sans"/>
                <a:sym typeface="Open Sans"/>
              </a:rPr>
              <a:t>Έχουμε συναντήσεις αγγλικών κάθε ώρα (55 λεπτά) ξεκινώντας στις 8 π.μ. EDT.</a:t>
            </a:r>
            <a:br>
              <a:rPr b="0" i="0" lang="en-US" sz="1800" u="none" cap="none" strike="noStrike">
                <a:solidFill>
                  <a:schemeClr val="dk1"/>
                </a:solidFill>
                <a:latin typeface="Open Sans"/>
                <a:ea typeface="Open Sans"/>
                <a:cs typeface="Open Sans"/>
                <a:sym typeface="Open Sans"/>
              </a:rPr>
            </a:br>
            <a:r>
              <a:rPr b="0" i="0" lang="en-US" sz="1800" u="none" cap="none" strike="noStrike">
                <a:solidFill>
                  <a:schemeClr val="dk1"/>
                </a:solidFill>
                <a:latin typeface="Open Sans"/>
                <a:ea typeface="Open Sans"/>
                <a:cs typeface="Open Sans"/>
                <a:sym typeface="Open Sans"/>
              </a:rPr>
              <a:t>Έχουμε συναντήσεις ξένων γλωσσών τη μισή ώρα (90 λεπτά).</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Ο φορέας παροχής υπηρεσιών παρέχει:</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chemeClr val="dk1"/>
                </a:solidFill>
                <a:latin typeface="Open Sans"/>
                <a:ea typeface="Open Sans"/>
                <a:cs typeface="Open Sans"/>
                <a:sym typeface="Open Sans"/>
              </a:rPr>
              <a:t>Το θέμα, ο οικοδεσπότης, ο υποψήφιος πελάτης, ο ομιλητής και η ασφάλεια.</a:t>
            </a:r>
            <a:br>
              <a:rPr b="0" i="0" lang="en-US" sz="1800" u="none" cap="none" strike="noStrike">
                <a:solidFill>
                  <a:schemeClr val="dk1"/>
                </a:solidFill>
                <a:latin typeface="Open Sans"/>
                <a:ea typeface="Open Sans"/>
                <a:cs typeface="Open Sans"/>
                <a:sym typeface="Open Sans"/>
              </a:rPr>
            </a:br>
            <a:r>
              <a:rPr b="0" i="0" lang="en-US" sz="1800" u="none" cap="none" strike="noStrike">
                <a:solidFill>
                  <a:schemeClr val="dk1"/>
                </a:solidFill>
                <a:latin typeface="Open Sans"/>
                <a:ea typeface="Open Sans"/>
                <a:cs typeface="Open Sans"/>
                <a:sym typeface="Open Sans"/>
              </a:rPr>
              <a:t>Παρέχουν τη λίστα των εργαζομένων υπηρεσιών τους και όλοι υπογράφουν συμφωνίες παροχής υπηρεσιών.</a:t>
            </a:r>
            <a:endParaRPr b="0" i="0" sz="1800" u="none" cap="none" strike="noStrike">
              <a:solidFill>
                <a:schemeClr val="dk1"/>
              </a:solidFill>
              <a:latin typeface="Open Sans"/>
              <a:ea typeface="Open Sans"/>
              <a:cs typeface="Open Sans"/>
              <a:sym typeface="Open Sans"/>
            </a:endParaRPr>
          </a:p>
        </p:txBody>
      </p:sp>
      <p:sp>
        <p:nvSpPr>
          <p:cNvPr id="129" name="Google Shape;129;g3eb18cc4e1c_0_8"/>
          <p:cNvSpPr txBox="1"/>
          <p:nvPr/>
        </p:nvSpPr>
        <p:spPr>
          <a:xfrm>
            <a:off x="1381124" y="1365575"/>
            <a:ext cx="4512600" cy="5034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t/>
            </a:r>
            <a:endParaRPr b="0" i="0" sz="500" u="none" cap="none" strike="noStrike">
              <a:solidFill>
                <a:schemeClr val="dk1"/>
              </a:solidFill>
              <a:latin typeface="Open Sans Light"/>
              <a:ea typeface="Open Sans Light"/>
              <a:cs typeface="Open Sans Light"/>
              <a:sym typeface="Open Sans Light"/>
            </a:endParaRPr>
          </a:p>
          <a:p>
            <a:pPr indent="0" lvl="0" marL="0" marR="0" rtl="0" algn="ctr">
              <a:lnSpc>
                <a:spcPct val="115000"/>
              </a:lnSpc>
              <a:spcBef>
                <a:spcPts val="0"/>
              </a:spcBef>
              <a:spcAft>
                <a:spcPts val="0"/>
              </a:spcAft>
              <a:buNone/>
            </a:pPr>
            <a:r>
              <a:rPr b="0" i="0" lang="en-US" sz="1800" u="none" cap="none" strike="noStrike">
                <a:solidFill>
                  <a:schemeClr val="dk1"/>
                </a:solidFill>
                <a:latin typeface="Open Sans Light"/>
                <a:ea typeface="Open Sans Light"/>
                <a:cs typeface="Open Sans Light"/>
                <a:sym typeface="Open Sans Light"/>
              </a:rPr>
              <a:t>Η επιτροπή μας φιλοξενεί ένα  </a:t>
            </a:r>
            <a:r>
              <a:rPr b="1" i="0" lang="en-US" sz="2000" u="none" cap="none" strike="noStrike">
                <a:solidFill>
                  <a:srgbClr val="0000FF"/>
                </a:solidFill>
                <a:latin typeface="Open Sans"/>
                <a:ea typeface="Open Sans"/>
                <a:cs typeface="Open Sans"/>
                <a:sym typeface="Open Sans"/>
              </a:rPr>
              <a:t>ΝΕΟΦΕΡΜΕΝΟΣ ΑΝΟΙΧΤΟ ΣΠΙΤΙ </a:t>
            </a:r>
            <a:r>
              <a:rPr lang="en-US" sz="1600">
                <a:solidFill>
                  <a:schemeClr val="dk1"/>
                </a:solidFill>
              </a:rPr>
              <a:t>τρεις φορές το χρόνο. Προσφέρουμε σε όλες τις εικονικά συνδεδεμένες συναντήσεις, τις διαομάδες και τους φορείς υπηρεσιών την ευκαιρία να ηγηθούν μιας Συνάντησης Νεοφερμένων για την ευαισθητοποίηση, τη συντροφιά σε όσους μπορεί να μην γνωρίζουν για την ΑΠ και να τους εξοικειώσουν με συγκεκριμένους φορείς υπηρεσιών.</a:t>
            </a:r>
            <a:endParaRPr sz="1600">
              <a:solidFill>
                <a:schemeClr val="dk1"/>
              </a:solidFill>
            </a:endParaRPr>
          </a:p>
          <a:p>
            <a:pPr indent="0" lvl="0" marL="0" marR="0" rtl="0" algn="ctr">
              <a:lnSpc>
                <a:spcPct val="115000"/>
              </a:lnSpc>
              <a:spcBef>
                <a:spcPts val="0"/>
              </a:spcBef>
              <a:spcAft>
                <a:spcPts val="0"/>
              </a:spcAft>
              <a:buNone/>
            </a:pPr>
            <a:r>
              <a:rPr lang="en-US" sz="1600">
                <a:solidFill>
                  <a:schemeClr val="dk1"/>
                </a:solidFill>
              </a:rPr>
              <a:t>.  Συνήθως πραγματοποιείται ένα Σαββατοκύριακο, ωστόσο η εκδήλωσή μας τον Ιούνιο θα είναι μονοήμερη.</a:t>
            </a:r>
            <a:r>
              <a:rPr lang="en-US" sz="1100">
                <a:solidFill>
                  <a:schemeClr val="dk1"/>
                </a:solidFill>
              </a:rPr>
              <a:t> </a:t>
            </a:r>
            <a:r>
              <a:rPr b="1" i="0" lang="en-US" sz="1400" u="none" cap="none" strike="noStrike">
                <a:solidFill>
                  <a:schemeClr val="dk1"/>
                </a:solidFill>
                <a:latin typeface="Open Sans Light"/>
                <a:ea typeface="Open Sans Light"/>
                <a:cs typeface="Open Sans Light"/>
                <a:sym typeface="Open Sans Light"/>
              </a:rPr>
              <a:t>                                            </a:t>
            </a:r>
            <a:r>
              <a:rPr b="0" i="0" lang="en-US" sz="1400" u="none" cap="none" strike="noStrike">
                <a:solidFill>
                  <a:schemeClr val="dk1"/>
                </a:solidFill>
                <a:latin typeface="Open Sans Light"/>
                <a:ea typeface="Open Sans Light"/>
                <a:cs typeface="Open Sans Light"/>
                <a:sym typeface="Open Sans Light"/>
              </a:rPr>
              <a:t> </a:t>
            </a:r>
            <a:endParaRPr b="1" i="0" sz="1500" u="none" cap="none" strike="noStrike">
              <a:solidFill>
                <a:srgbClr val="C00000"/>
              </a:solidFill>
              <a:latin typeface="Open Sans Light"/>
              <a:ea typeface="Open Sans Light"/>
              <a:cs typeface="Open Sans Light"/>
              <a:sym typeface="Open Sans Light"/>
            </a:endParaRPr>
          </a:p>
          <a:p>
            <a:pPr indent="0" lvl="0" marL="0" marR="0" rtl="0" algn="ctr">
              <a:lnSpc>
                <a:spcPct val="115000"/>
              </a:lnSpc>
              <a:spcBef>
                <a:spcPts val="0"/>
              </a:spcBef>
              <a:spcAft>
                <a:spcPts val="0"/>
              </a:spcAft>
              <a:buNone/>
            </a:pPr>
            <a:r>
              <a:rPr b="1" lang="en-US" sz="1800">
                <a:solidFill>
                  <a:schemeClr val="dk1"/>
                </a:solidFill>
                <a:latin typeface="Open Sans"/>
                <a:ea typeface="Open Sans"/>
                <a:cs typeface="Open Sans"/>
                <a:sym typeface="Open Sans"/>
              </a:rPr>
              <a:t>Το επόμενο Open House για νεοφερμένους είναι</a:t>
            </a:r>
            <a:r>
              <a:rPr lang="en-US" sz="1000">
                <a:solidFill>
                  <a:schemeClr val="dk1"/>
                </a:solidFill>
              </a:rPr>
              <a:t> </a:t>
            </a:r>
            <a:endParaRPr sz="1300"/>
          </a:p>
          <a:p>
            <a:pPr indent="0" lvl="0" marL="0" marR="0" rtl="0" algn="ctr">
              <a:lnSpc>
                <a:spcPct val="115000"/>
              </a:lnSpc>
              <a:spcBef>
                <a:spcPts val="0"/>
              </a:spcBef>
              <a:spcAft>
                <a:spcPts val="0"/>
              </a:spcAft>
              <a:buNone/>
            </a:pPr>
            <a:r>
              <a:rPr b="1" i="0" lang="en-US" sz="2000" u="none" cap="none" strike="noStrike">
                <a:solidFill>
                  <a:srgbClr val="0000FF"/>
                </a:solidFill>
                <a:latin typeface="Open Sans"/>
                <a:ea typeface="Open Sans"/>
                <a:cs typeface="Open Sans"/>
                <a:sym typeface="Open Sans"/>
              </a:rPr>
              <a:t>Σάββατο 27 Ιουνίου                           8 π.μ. - 8 μ.μ. EDT</a:t>
            </a:r>
            <a:endParaRPr b="1" i="0" sz="3300" u="none" cap="none" strike="noStrike">
              <a:solidFill>
                <a:srgbClr val="0000FF"/>
              </a:solidFill>
              <a:latin typeface="Open Sans"/>
              <a:ea typeface="Open Sans"/>
              <a:cs typeface="Open Sans"/>
              <a:sym typeface="Open Sans"/>
            </a:endParaRPr>
          </a:p>
        </p:txBody>
      </p:sp>
      <p:pic>
        <p:nvPicPr>
          <p:cNvPr id="130" name="Google Shape;130;g3eb18cc4e1c_0_8" title="digital-world.png"/>
          <p:cNvPicPr preferRelativeResize="0"/>
          <p:nvPr/>
        </p:nvPicPr>
        <p:blipFill rotWithShape="1">
          <a:blip r:embed="rId4">
            <a:alphaModFix/>
          </a:blip>
          <a:srcRect b="0" l="0" r="0" t="0"/>
          <a:stretch/>
        </p:blipFill>
        <p:spPr>
          <a:xfrm>
            <a:off x="9875925" y="614338"/>
            <a:ext cx="1875950" cy="1835025"/>
          </a:xfrm>
          <a:prstGeom prst="rect">
            <a:avLst/>
          </a:prstGeom>
          <a:noFill/>
          <a:ln>
            <a:noFill/>
          </a:ln>
        </p:spPr>
      </p:pic>
      <p:sp>
        <p:nvSpPr>
          <p:cNvPr id="131" name="Google Shape;131;g3eb18cc4e1c_0_8"/>
          <p:cNvSpPr txBox="1"/>
          <p:nvPr/>
        </p:nvSpPr>
        <p:spPr>
          <a:xfrm>
            <a:off x="935200" y="867850"/>
            <a:ext cx="9202200" cy="4977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lnSpcReduction="10000"/>
          </a:bodyPr>
          <a:lstStyle/>
          <a:p>
            <a:pPr indent="0" lvl="0" marL="0" marR="0" rtl="0" algn="l">
              <a:lnSpc>
                <a:spcPct val="90000"/>
              </a:lnSpc>
              <a:spcBef>
                <a:spcPts val="0"/>
              </a:spcBef>
              <a:spcAft>
                <a:spcPts val="0"/>
              </a:spcAft>
              <a:buNone/>
            </a:pPr>
            <a:r>
              <a:rPr b="0" i="0" lang="en-US" sz="3200" u="none" cap="none" strike="noStrike">
                <a:solidFill>
                  <a:srgbClr val="FF9900"/>
                </a:solidFill>
                <a:latin typeface="Arial"/>
                <a:ea typeface="Arial"/>
                <a:cs typeface="Arial"/>
                <a:sym typeface="Arial"/>
              </a:rPr>
              <a:t>Νεοφερμένος Open House: </a:t>
            </a:r>
            <a:r>
              <a:rPr b="0" i="0" lang="en-US" sz="1958" u="none" cap="none" strike="noStrike">
                <a:solidFill>
                  <a:srgbClr val="000000"/>
                </a:solidFill>
                <a:latin typeface="Arial"/>
                <a:ea typeface="Arial"/>
                <a:cs typeface="Arial"/>
                <a:sym typeface="Arial"/>
              </a:rPr>
              <a:t>Η μεγαλύτερη εκδήλωση PIPO/UWD</a:t>
            </a:r>
            <a:endParaRPr b="0" i="0" sz="1958"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eb18cc4e1c_0_17"/>
          <p:cNvSpPr txBox="1"/>
          <p:nvPr>
            <p:ph type="title"/>
          </p:nvPr>
        </p:nvSpPr>
        <p:spPr>
          <a:xfrm>
            <a:off x="1563225" y="50385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3100">
                <a:solidFill>
                  <a:srgbClr val="0000FF"/>
                </a:solidFill>
              </a:rPr>
              <a:t>Μεταφέροντας το Μήνυμα </a:t>
            </a:r>
            <a:r>
              <a:rPr lang="en-US" sz="3100">
                <a:solidFill>
                  <a:srgbClr val="1C4587"/>
                </a:solidFill>
              </a:rPr>
              <a:t>- Δημόσιο</a:t>
            </a:r>
            <a:endParaRPr sz="3100">
              <a:solidFill>
                <a:srgbClr val="1C4587"/>
              </a:solidFill>
            </a:endParaRPr>
          </a:p>
        </p:txBody>
      </p:sp>
      <p:sp>
        <p:nvSpPr>
          <p:cNvPr id="137" name="Google Shape;137;g3eb18cc4e1c_0_17"/>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38" name="Google Shape;138;g3eb18cc4e1c_0_17">
            <a:hlinkClick r:id="rId3"/>
          </p:cNvPr>
          <p:cNvSpPr txBox="1"/>
          <p:nvPr/>
        </p:nvSpPr>
        <p:spPr>
          <a:xfrm>
            <a:off x="6383450" y="1874025"/>
            <a:ext cx="4801800" cy="467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Π. PIPO/UWD:</a:t>
            </a:r>
            <a:endParaRPr/>
          </a:p>
          <a:p>
            <a:pPr indent="0" lvl="0" marL="0" marR="0" rtl="0" algn="l">
              <a:lnSpc>
                <a:spcPct val="100000"/>
              </a:lnSpc>
              <a:spcBef>
                <a:spcPts val="0"/>
              </a:spcBef>
              <a:spcAft>
                <a:spcPts val="0"/>
              </a:spcAft>
              <a:buNone/>
            </a:pPr>
            <a:r>
              <a:rPr lang="en-US" sz="1600">
                <a:solidFill>
                  <a:schemeClr val="dk1"/>
                </a:solidFill>
                <a:latin typeface="Open Sans"/>
                <a:ea typeface="Open Sans"/>
                <a:cs typeface="Open Sans"/>
                <a:sym typeface="Open Sans"/>
              </a:rPr>
              <a:t>Προγραμματίζουμε εργαζόμενους σέρβις για την αίθουσα Zoom του Κέντρου Υποδοχής μέσω της οποίας οι συναντήσεις νεοφερμένων θα κατευθύνονται σε αίθουσες επισκέψεων.</a:t>
            </a:r>
            <a:r>
              <a:rPr lang="en-US" sz="1600">
                <a:solidFill>
                  <a:schemeClr val="dk1"/>
                </a:solidFill>
              </a:rPr>
              <a:t>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Η σύσκεψη επιλέγει ένα χρονικό διάστημα:</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600" u="none" cap="none" strike="noStrike">
                <a:solidFill>
                  <a:schemeClr val="dk1"/>
                </a:solidFill>
                <a:latin typeface="Open Sans"/>
                <a:ea typeface="Open Sans"/>
                <a:cs typeface="Open Sans"/>
                <a:sym typeface="Open Sans"/>
              </a:rPr>
              <a:t>Έχουμε αγγλικές συναντήσεις κάθε ώρα (55 λεπτά) ξεκινώντας στις 8 π.μ.</a:t>
            </a:r>
            <a:br>
              <a:rPr b="0" i="0" lang="en-US" sz="1600" u="none" cap="none" strike="noStrike">
                <a:solidFill>
                  <a:schemeClr val="dk1"/>
                </a:solidFill>
                <a:latin typeface="Open Sans"/>
                <a:ea typeface="Open Sans"/>
                <a:cs typeface="Open Sans"/>
                <a:sym typeface="Open Sans"/>
              </a:rPr>
            </a:br>
            <a:r>
              <a:rPr b="0" i="0" lang="en-US" sz="1600" u="none" cap="none" strike="noStrike">
                <a:solidFill>
                  <a:schemeClr val="dk1"/>
                </a:solidFill>
                <a:latin typeface="Open Sans"/>
                <a:ea typeface="Open Sans"/>
                <a:cs typeface="Open Sans"/>
                <a:sym typeface="Open Sans"/>
              </a:rPr>
              <a:t>Έχουμε συναντήσεις ξένων γλωσσών τη μισή ώρα (90 λεπτά)</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Οι ομάδες τους παρέχουν τη συνάντηση:</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600" u="none" cap="none" strike="noStrike">
                <a:solidFill>
                  <a:schemeClr val="dk1"/>
                </a:solidFill>
                <a:latin typeface="Open Sans"/>
                <a:ea typeface="Open Sans"/>
                <a:cs typeface="Open Sans"/>
                <a:sym typeface="Open Sans"/>
              </a:rPr>
              <a:t>Η σύσκεψη παρέχει το Θέμα, τον Οικοδεσπότη, τον Επικεφαλής, τον Ομιλητή, την Ασφάλεια</a:t>
            </a:r>
            <a:br>
              <a:rPr b="0" i="0" lang="en-US" sz="1600" u="none" cap="none" strike="noStrike">
                <a:solidFill>
                  <a:schemeClr val="dk1"/>
                </a:solidFill>
                <a:latin typeface="Open Sans"/>
                <a:ea typeface="Open Sans"/>
                <a:cs typeface="Open Sans"/>
                <a:sym typeface="Open Sans"/>
              </a:rPr>
            </a:br>
            <a:r>
              <a:rPr b="0" i="0" lang="en-US" sz="1600" u="none" cap="none" strike="noStrike">
                <a:solidFill>
                  <a:schemeClr val="dk1"/>
                </a:solidFill>
                <a:latin typeface="Open Sans"/>
                <a:ea typeface="Open Sans"/>
                <a:cs typeface="Open Sans"/>
                <a:sym typeface="Open Sans"/>
              </a:rPr>
              <a:t>Παρέχουν τη λίστα των εργαζομένων τους και ο καθένας υπογράφει μια συμφωνία παροχής υπηρεσιών.</a:t>
            </a:r>
            <a:endParaRPr b="1" i="0" sz="1600" u="none" cap="none" strike="noStrike">
              <a:solidFill>
                <a:schemeClr val="dk1"/>
              </a:solidFill>
              <a:latin typeface="Open Sans"/>
              <a:ea typeface="Open Sans"/>
              <a:cs typeface="Open Sans"/>
              <a:sym typeface="Open Sans"/>
            </a:endParaRPr>
          </a:p>
        </p:txBody>
      </p:sp>
      <p:sp>
        <p:nvSpPr>
          <p:cNvPr id="139" name="Google Shape;139;g3eb18cc4e1c_0_17"/>
          <p:cNvSpPr txBox="1"/>
          <p:nvPr/>
        </p:nvSpPr>
        <p:spPr>
          <a:xfrm>
            <a:off x="1761000" y="1874025"/>
            <a:ext cx="3786360" cy="4608055"/>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0" i="0" lang="en-US" sz="1600" u="none" cap="none" strike="noStrike">
                <a:solidFill>
                  <a:schemeClr val="dk1"/>
                </a:solidFill>
                <a:latin typeface="Open Sans Light"/>
                <a:ea typeface="Open Sans Light"/>
                <a:cs typeface="Open Sans Light"/>
                <a:sym typeface="Open Sans Light"/>
              </a:rPr>
              <a:t>Την Ημέρα του Open House θα πραγματοποιηθεί  </a:t>
            </a:r>
            <a:endParaRPr/>
          </a:p>
          <a:p>
            <a:pPr indent="0" lvl="0" marL="0" marR="0" rtl="0" algn="ctr">
              <a:lnSpc>
                <a:spcPct val="115000"/>
              </a:lnSpc>
              <a:spcBef>
                <a:spcPts val="0"/>
              </a:spcBef>
              <a:spcAft>
                <a:spcPts val="0"/>
              </a:spcAft>
              <a:buNone/>
            </a:pPr>
            <a:r>
              <a:rPr b="1" i="0" lang="en-US" sz="2400" u="none" cap="none" strike="noStrike">
                <a:solidFill>
                  <a:schemeClr val="dk1"/>
                </a:solidFill>
                <a:latin typeface="Open Sans"/>
                <a:ea typeface="Open Sans"/>
                <a:cs typeface="Open Sans"/>
                <a:sym typeface="Open Sans"/>
              </a:rPr>
              <a:t>ΚΕΝΤΡΟ ΚΑΛΩΣΟΡΙΣΗΣ.</a:t>
            </a:r>
            <a:endParaRPr b="1" i="0" sz="2400" u="none" cap="none" strike="noStrike">
              <a:solidFill>
                <a:schemeClr val="dk1"/>
              </a:solidFill>
              <a:latin typeface="Open Sans"/>
              <a:ea typeface="Open Sans"/>
              <a:cs typeface="Open Sans"/>
              <a:sym typeface="Open Sans"/>
            </a:endParaRPr>
          </a:p>
          <a:p>
            <a:pPr indent="0" lvl="0" marL="0" marR="0" rtl="0" algn="ctr">
              <a:lnSpc>
                <a:spcPct val="115000"/>
              </a:lnSpc>
              <a:spcBef>
                <a:spcPts val="0"/>
              </a:spcBef>
              <a:spcAft>
                <a:spcPts val="0"/>
              </a:spcAft>
              <a:buNone/>
            </a:pPr>
            <a:r>
              <a:rPr b="0" i="0" lang="en-US" sz="1600" u="none" cap="none" strike="noStrike">
                <a:solidFill>
                  <a:schemeClr val="dk1"/>
                </a:solidFill>
                <a:latin typeface="Open Sans Light"/>
                <a:ea typeface="Open Sans Light"/>
                <a:cs typeface="Open Sans Light"/>
                <a:sym typeface="Open Sans Light"/>
              </a:rPr>
              <a:t>Αυτή θα είναι η αίθουσα Zoom που θα υποδέχεται τους νεοφερμένους και θα τους βοηθά με όποιον τρόπο χρειαστεί.                                 Αυτή η αίθουσα φιλοξενεί επίσης τις διάφορες αίθουσες επισκέψεων για τις συναντήσεις των νεοφερμένων όλη την ημέρα.</a:t>
            </a:r>
            <a:endParaRPr b="0" i="0" sz="1600" u="none" cap="none" strike="noStrike">
              <a:solidFill>
                <a:schemeClr val="dk1"/>
              </a:solidFill>
              <a:latin typeface="Open Sans Light"/>
              <a:ea typeface="Open Sans Light"/>
              <a:cs typeface="Open Sans Light"/>
              <a:sym typeface="Open Sans Light"/>
            </a:endParaRPr>
          </a:p>
          <a:p>
            <a:pPr indent="0" lvl="0" marL="0" marR="0" rtl="0" algn="ctr">
              <a:lnSpc>
                <a:spcPct val="115000"/>
              </a:lnSpc>
              <a:spcBef>
                <a:spcPts val="0"/>
              </a:spcBef>
              <a:spcAft>
                <a:spcPts val="0"/>
              </a:spcAft>
              <a:buNone/>
            </a:pPr>
            <a:r>
              <a:rPr b="1" i="0" lang="en-US" sz="1800" u="none" cap="none" strike="noStrike">
                <a:solidFill>
                  <a:srgbClr val="0000FF"/>
                </a:solidFill>
                <a:latin typeface="Open Sans"/>
                <a:ea typeface="Open Sans"/>
                <a:cs typeface="Open Sans"/>
                <a:sym typeface="Open Sans"/>
              </a:rPr>
              <a:t>Ένας υπέροχος τρόπος για να μεταφέρετε το μήνυμα και να προσφέρετε υπηρεσία!</a:t>
            </a:r>
            <a:endParaRPr b="0" i="0" sz="2400" u="none" cap="none" strike="noStrike">
              <a:solidFill>
                <a:schemeClr val="dk1"/>
              </a:solidFill>
              <a:latin typeface="Open Sans Light"/>
              <a:ea typeface="Open Sans Light"/>
              <a:cs typeface="Open Sans Light"/>
              <a:sym typeface="Open Sans Light"/>
            </a:endParaRPr>
          </a:p>
        </p:txBody>
      </p:sp>
      <p:pic>
        <p:nvPicPr>
          <p:cNvPr id="140" name="Google Shape;140;g3eb18cc4e1c_0_17" title="digital-world.png"/>
          <p:cNvPicPr preferRelativeResize="0"/>
          <p:nvPr/>
        </p:nvPicPr>
        <p:blipFill rotWithShape="1">
          <a:blip r:embed="rId4">
            <a:alphaModFix/>
          </a:blip>
          <a:srcRect b="0" l="0" r="0" t="0"/>
          <a:stretch/>
        </p:blipFill>
        <p:spPr>
          <a:xfrm>
            <a:off x="9799050" y="199200"/>
            <a:ext cx="1875950" cy="1835025"/>
          </a:xfrm>
          <a:prstGeom prst="rect">
            <a:avLst/>
          </a:prstGeom>
          <a:noFill/>
          <a:ln>
            <a:noFill/>
          </a:ln>
        </p:spPr>
      </p:pic>
      <p:sp>
        <p:nvSpPr>
          <p:cNvPr id="141" name="Google Shape;141;g3eb18cc4e1c_0_17"/>
          <p:cNvSpPr txBox="1"/>
          <p:nvPr/>
        </p:nvSpPr>
        <p:spPr>
          <a:xfrm>
            <a:off x="1515975" y="1155750"/>
            <a:ext cx="9808800" cy="4977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fontScale="92500" lnSpcReduction="10000"/>
          </a:bodyPr>
          <a:lstStyle/>
          <a:p>
            <a:pPr indent="0" lvl="0" marL="0" marR="0" rtl="0" algn="l">
              <a:lnSpc>
                <a:spcPct val="90000"/>
              </a:lnSpc>
              <a:spcBef>
                <a:spcPts val="0"/>
              </a:spcBef>
              <a:spcAft>
                <a:spcPts val="0"/>
              </a:spcAft>
              <a:buNone/>
            </a:pPr>
            <a:r>
              <a:rPr b="0" i="0" lang="en-US" sz="3200" u="none" cap="none" strike="noStrike">
                <a:solidFill>
                  <a:srgbClr val="FF9900"/>
                </a:solidFill>
                <a:latin typeface="Arial"/>
                <a:ea typeface="Arial"/>
                <a:cs typeface="Arial"/>
                <a:sym typeface="Arial"/>
              </a:rPr>
              <a:t>Νεοφερμένος Open House: </a:t>
            </a:r>
            <a:r>
              <a:rPr b="0" i="0" lang="en-US" sz="1958" u="none" cap="none" strike="noStrike">
                <a:solidFill>
                  <a:srgbClr val="000000"/>
                </a:solidFill>
                <a:latin typeface="Arial"/>
                <a:ea typeface="Arial"/>
                <a:cs typeface="Arial"/>
                <a:sym typeface="Arial"/>
              </a:rPr>
              <a:t>Η μεγαλύτερη εκδήλωση PIPO/UWD</a:t>
            </a:r>
            <a:endParaRPr b="0" i="0" sz="1958"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e47b2031b6_0_21"/>
          <p:cNvSpPr txBox="1"/>
          <p:nvPr>
            <p:ph type="title"/>
          </p:nvPr>
        </p:nvSpPr>
        <p:spPr>
          <a:xfrm>
            <a:off x="1563225" y="59570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2800">
                <a:solidFill>
                  <a:srgbClr val="0000FF"/>
                </a:solidFill>
              </a:rPr>
              <a:t>Μεταφέροντας το Μήνυμα</a:t>
            </a:r>
            <a:r>
              <a:rPr b="1" lang="en-US" sz="3100">
                <a:solidFill>
                  <a:srgbClr val="0000FF"/>
                </a:solidFill>
              </a:rPr>
              <a:t> </a:t>
            </a:r>
            <a:r>
              <a:rPr lang="en-US" sz="2800">
                <a:solidFill>
                  <a:srgbClr val="1C4587"/>
                </a:solidFill>
              </a:rPr>
              <a:t>- Επαγγελματίας</a:t>
            </a:r>
            <a:endParaRPr b="1" sz="3100">
              <a:solidFill>
                <a:srgbClr val="0000FF"/>
              </a:solidFill>
            </a:endParaRPr>
          </a:p>
        </p:txBody>
      </p:sp>
      <p:sp>
        <p:nvSpPr>
          <p:cNvPr id="147" name="Google Shape;147;g3e47b2031b6_0_2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48" name="Google Shape;148;g3e47b2031b6_0_21">
            <a:hlinkClick r:id="rId3"/>
          </p:cNvPr>
          <p:cNvSpPr txBox="1"/>
          <p:nvPr/>
        </p:nvSpPr>
        <p:spPr>
          <a:xfrm>
            <a:off x="6393452" y="2739692"/>
            <a:ext cx="4455300" cy="375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Προσέγγιση σε επαγγελματίες</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600" u="none" cap="none" strike="noStrike">
                <a:solidFill>
                  <a:schemeClr val="dk1"/>
                </a:solidFill>
                <a:latin typeface="Open Sans Light"/>
                <a:ea typeface="Open Sans Light"/>
                <a:cs typeface="Open Sans Light"/>
                <a:sym typeface="Open Sans Light"/>
              </a:rPr>
              <a:t>Λήψη πληροφοριών σχετικά με την ΟΑ σε γιατρούς, κληρικούς, θεραπευτές, συμβούλους, διαιτολόγους και προγράμματα θεραπείας</a:t>
            </a:r>
            <a:endParaRPr b="1" i="0" sz="16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Στην ιστοσελίδα μας για νεοφερμένους:</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600" u="sng" cap="none" strike="noStrike">
                <a:solidFill>
                  <a:schemeClr val="hlink"/>
                </a:solidFill>
                <a:latin typeface="Open Sans Light"/>
                <a:ea typeface="Open Sans Light"/>
                <a:cs typeface="Open Sans Light"/>
                <a:sym typeface="Open Sans Light"/>
                <a:hlinkClick r:id="rId4"/>
              </a:rPr>
              <a:t>https://welcome.oavirtualregion.org/</a:t>
            </a:r>
            <a:r>
              <a:rPr b="1" i="0" lang="en-US" sz="1600" u="none" cap="none" strike="noStrike">
                <a:solidFill>
                  <a:schemeClr val="dk1"/>
                </a:solidFill>
                <a:latin typeface="Open Sans Light"/>
                <a:ea typeface="Open Sans Light"/>
                <a:cs typeface="Open Sans Light"/>
                <a:sym typeface="Open Sans Light"/>
              </a:rPr>
              <a:t> </a:t>
            </a:r>
            <a:endParaRPr/>
          </a:p>
          <a:p>
            <a:pPr indent="0" lvl="0" marL="0" marR="0" rtl="0" algn="l">
              <a:lnSpc>
                <a:spcPct val="100000"/>
              </a:lnSpc>
              <a:spcBef>
                <a:spcPts val="0"/>
              </a:spcBef>
              <a:spcAft>
                <a:spcPts val="0"/>
              </a:spcAft>
              <a:buNone/>
            </a:pPr>
            <a:r>
              <a:rPr lang="en-US" sz="1700">
                <a:solidFill>
                  <a:schemeClr val="dk1"/>
                </a:solidFill>
              </a:rPr>
              <a:t>Πόροι για χρήση/προσέγγιση νεοεισερχόμενων και μελών</a:t>
            </a:r>
            <a:r>
              <a:rPr lang="en-US" sz="1000">
                <a:solidFill>
                  <a:schemeClr val="dk1"/>
                </a:solidFill>
              </a:rPr>
              <a:t> </a:t>
            </a:r>
            <a:endParaRPr i="0" sz="15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On our main OA VR Website: </a:t>
            </a:r>
            <a:endParaRPr b="1" i="0" sz="18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600" u="sng" cap="none" strike="noStrike">
                <a:solidFill>
                  <a:schemeClr val="hlink"/>
                </a:solidFill>
                <a:latin typeface="Open Sans Light"/>
                <a:ea typeface="Open Sans Light"/>
                <a:cs typeface="Open Sans Light"/>
                <a:sym typeface="Open Sans Light"/>
                <a:hlinkClick r:id="rId5"/>
              </a:rPr>
              <a:t>https://oavirtualregion.org/</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US" sz="1800">
                <a:solidFill>
                  <a:schemeClr val="dk1"/>
                </a:solidFill>
                <a:latin typeface="Open Sans"/>
                <a:ea typeface="Open Sans"/>
                <a:cs typeface="Open Sans"/>
                <a:sym typeface="Open Sans"/>
              </a:rPr>
              <a:t>Προσέγγιση/καθοδήγηση σε νεοαφιχθέντες</a:t>
            </a:r>
            <a:r>
              <a:rPr lang="en-US" sz="1100">
                <a:solidFill>
                  <a:schemeClr val="dk1"/>
                </a:solidFill>
              </a:rPr>
              <a:t> </a:t>
            </a:r>
            <a:endParaRPr b="0" i="0" sz="1800" u="none" cap="none" strike="noStrike">
              <a:solidFill>
                <a:schemeClr val="dk1"/>
              </a:solidFill>
              <a:latin typeface="Open Sans"/>
              <a:ea typeface="Open Sans"/>
              <a:cs typeface="Open Sans"/>
              <a:sym typeface="Open Sans"/>
            </a:endParaRPr>
          </a:p>
        </p:txBody>
      </p:sp>
      <p:sp>
        <p:nvSpPr>
          <p:cNvPr id="149" name="Google Shape;149;g3e47b2031b6_0_21"/>
          <p:cNvSpPr txBox="1"/>
          <p:nvPr/>
        </p:nvSpPr>
        <p:spPr>
          <a:xfrm>
            <a:off x="1484425" y="1342825"/>
            <a:ext cx="4210500" cy="506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chemeClr val="dk1"/>
                </a:solidFill>
                <a:latin typeface="Open Sans Light"/>
                <a:ea typeface="Open Sans Light"/>
                <a:cs typeface="Open Sans Light"/>
                <a:sym typeface="Open Sans Light"/>
              </a:rPr>
              <a:t>Από την πλευρά της Επαγγελματικής Προσέγγισης, συνδεόμαστε με γιατρούς, θεραπευτές, κληρικούς και άλλους επαγγελματίες υγείας, προσφέροντας πληροφορίες σχετικά με την ΟΑ ως αξιόπιστη πηγή για τους ανθρώπους που εξυπηρετούν. Στη συνέχεια, οι επαγγελματίες αισθάνονται σίγουροι για την παραπομπή ασθενών και πελατών στο πρόγραμμα ΟΑ που προσφέρει ελπίδα και κοινότητα.</a:t>
            </a:r>
            <a:endParaRPr b="0" i="0" sz="2800" u="none" cap="none" strike="noStrike">
              <a:solidFill>
                <a:schemeClr val="dk1"/>
              </a:solidFill>
              <a:latin typeface="Open Sans Light"/>
              <a:ea typeface="Open Sans Light"/>
              <a:cs typeface="Open Sans Light"/>
              <a:sym typeface="Open Sans Light"/>
            </a:endParaRPr>
          </a:p>
        </p:txBody>
      </p:sp>
      <p:pic>
        <p:nvPicPr>
          <p:cNvPr id="150" name="Google Shape;150;g3e47b2031b6_0_21" title="digital-world.png"/>
          <p:cNvPicPr preferRelativeResize="0"/>
          <p:nvPr/>
        </p:nvPicPr>
        <p:blipFill rotWithShape="1">
          <a:blip r:embed="rId6">
            <a:alphaModFix/>
          </a:blip>
          <a:srcRect b="0" l="0" r="0" t="0"/>
          <a:stretch/>
        </p:blipFill>
        <p:spPr>
          <a:xfrm>
            <a:off x="8656950" y="595700"/>
            <a:ext cx="2191799" cy="214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e47b2031b6_0_31"/>
          <p:cNvSpPr txBox="1"/>
          <p:nvPr>
            <p:ph type="title"/>
          </p:nvPr>
        </p:nvSpPr>
        <p:spPr>
          <a:xfrm>
            <a:off x="1085420" y="610275"/>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3500">
                <a:solidFill>
                  <a:srgbClr val="0000FF"/>
                </a:solidFill>
              </a:rPr>
              <a:t>Ενότητα με Διαφορετικότητα</a:t>
            </a:r>
            <a:endParaRPr b="1" sz="3500">
              <a:solidFill>
                <a:srgbClr val="0000FF"/>
              </a:solidFill>
            </a:endParaRPr>
          </a:p>
        </p:txBody>
      </p:sp>
      <p:sp>
        <p:nvSpPr>
          <p:cNvPr id="156" name="Google Shape;156;g3e47b2031b6_0_3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57" name="Google Shape;157;g3e47b2031b6_0_31"/>
          <p:cNvSpPr txBox="1"/>
          <p:nvPr/>
        </p:nvSpPr>
        <p:spPr>
          <a:xfrm>
            <a:off x="5571773" y="1532788"/>
            <a:ext cx="5754300" cy="424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100" u="none" cap="none" strike="noStrike">
                <a:solidFill>
                  <a:schemeClr val="dk1"/>
                </a:solidFill>
                <a:latin typeface="Arial"/>
                <a:ea typeface="Arial"/>
                <a:cs typeface="Arial"/>
                <a:sym typeface="Arial"/>
              </a:rPr>
              <a:t>Η ΣΥΝΤΡΟΦΙΑ των Ανώνυμων Υπερφάγων ενθαρρύνει και προωθεί την αποδοχή και τη συμπερίληψη. Όλοι είναι ευπρόσδεκτοι να ενταχθούν στην ΟΑ και δεν αποκλείονται λόγω φυλής, θρησκείας, εθνικότητας, θρησκείας, ταυτότητας φύλου, σεξουαλικού προσανατολισμού ή οποιουδήποτε άλλου χαρακτηριστικού. Καλωσορίζουμε όλους όσους μοιράζονται τον καταναγκασμό μας. Όλοι όσοι επιθυμούν να σταματήσουν να τρώνε καταναγκαστικά είναι ευπρόσδεκτοι στους Ανώνυμους Υπερφάγους.</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Η ΥΠΟΤΡΟΦΙΑ αναγνωρίζει την ύπαρξη ατομικών προσεγγίσεων και διαφορετικών δομημένων εννοιών για την εργασία του προγράμματος ανάκαμψης των Δώδεκα Βημάτων. ότι η Κοινότητα είναι ενωμένη από την ασθένειά μας και τον κοινό μας σκοπό. και ότι οι ατομικές διαφορές στις προσεγγίσεις για την ανάρρωση εντός της Συντροφιάς μας δεν χρειάζεται να μας χωρίζουν.</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Η ΣΥΝΤΡΟΦΙΑ σέβεται τα δικαιώματα των μελών, των ομάδων και των φορέων υπηρεσίας να ακολουθούν μια συγκεκριμένη έννοια ανάρρωσης στους Ανώνυμους Υπερφάγους και ενθαρρύνει κάθε μέλος, ομάδα και φορέα υπηρεσίας να σέβεται αυτά τα δικαιώματα καθώς απλώνει το χέρι της συντροφιάς σε όσους εξακολουθούν να υποφέρουν. Για παράδειγμα, αυτό σημαίνει ότι δεν προσπαθούμε να πείσουμε κανένα μέλος ή επισκέπτη να υιοθετήσει μια πίστη στον Θεό.</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Η ΣΥΝΤΡΟΦΙΑ ενθαρρύνει κάθε δεόντως εγγεγραμμένη ομάδα και φορέα υπηρεσίας να επιβεβαιώσει και να διατηρήσει τις Δώδεκα Παραδόσεις των Ανώνυμων Υπερφάγων, επιτρέποντας στα μέλη να μοιραστούν την εμπειρία, τη δύναμη και την ελπίδα τους στις συναντήσεις, ανεξάρτητα από την ατομική προσέγγιση ή τη συγκεκριμένη ιδέα που μπορεί να ακολουθήσει αυτό το μέλος. Ως δεόντως εγγεγραμμένος ορίζεται ότι συμμορφώνεται πλήρως με τον Εσωτερικό Κανονισμό, Τμήμα Β, Άρθρο V.</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 Εγχειρίδιο Πολιτικής Επιχειρηματικών Συνεδρίων ΑΠ</a:t>
            </a:r>
            <a:endParaRPr b="0" i="0" sz="230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1200"/>
              </a:spcBef>
              <a:spcAft>
                <a:spcPts val="1200"/>
              </a:spcAft>
              <a:buClr>
                <a:srgbClr val="000000"/>
              </a:buClr>
              <a:buSzPts val="28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pic>
        <p:nvPicPr>
          <p:cNvPr id="158" name="Google Shape;158;g3e47b2031b6_0_31" title="hand in.gif"/>
          <p:cNvPicPr preferRelativeResize="0"/>
          <p:nvPr/>
        </p:nvPicPr>
        <p:blipFill rotWithShape="1">
          <a:blip r:embed="rId3">
            <a:alphaModFix/>
          </a:blip>
          <a:srcRect b="0" l="0" r="0" t="0"/>
          <a:stretch/>
        </p:blipFill>
        <p:spPr>
          <a:xfrm>
            <a:off x="7455704" y="401725"/>
            <a:ext cx="2941490" cy="1069000"/>
          </a:xfrm>
          <a:prstGeom prst="rect">
            <a:avLst/>
          </a:prstGeom>
          <a:noFill/>
          <a:ln>
            <a:noFill/>
          </a:ln>
        </p:spPr>
      </p:pic>
      <p:sp>
        <p:nvSpPr>
          <p:cNvPr id="159" name="Google Shape;159;g3e47b2031b6_0_31">
            <a:hlinkClick r:id="rId4"/>
          </p:cNvPr>
          <p:cNvSpPr txBox="1"/>
          <p:nvPr/>
        </p:nvSpPr>
        <p:spPr>
          <a:xfrm>
            <a:off x="1085420" y="1379519"/>
            <a:ext cx="4105500" cy="5093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rgbClr val="CC0000"/>
                </a:solidFill>
                <a:latin typeface="Arial"/>
                <a:ea typeface="Arial"/>
                <a:cs typeface="Arial"/>
                <a:sym typeface="Arial"/>
              </a:rPr>
              <a:t>Στον ιστότοπο νεοφερμένων και στον κύριο ιστότοπο OA VR:</a:t>
            </a:r>
            <a:endParaRPr b="1" i="0" sz="1700" u="none" cap="none" strike="noStrike">
              <a:solidFill>
                <a:srgbClr val="CC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500" u="none" cap="none" strike="noStrike">
                <a:solidFill>
                  <a:schemeClr val="dk1"/>
                </a:solidFill>
                <a:latin typeface="Arial"/>
                <a:ea typeface="Arial"/>
                <a:cs typeface="Arial"/>
                <a:sym typeface="Arial"/>
              </a:rPr>
              <a:t>Εξετάζουμε και βεβαιωνόμαστε ότι είναι περιεκτικό και εξυπηρετικό.</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500" u="sng" cap="none" strike="noStrike">
                <a:solidFill>
                  <a:schemeClr val="hlink"/>
                </a:solidFill>
                <a:latin typeface="Arial"/>
                <a:ea typeface="Arial"/>
                <a:cs typeface="Arial"/>
                <a:sym typeface="Arial"/>
                <a:hlinkClick r:id="rId5"/>
              </a:rPr>
              <a:t>https://welcome.oavirtualregion.org/</a:t>
            </a:r>
            <a:r>
              <a:rPr b="1" i="0" lang="en-US" sz="1500" u="none" cap="none" strike="noStrike">
                <a:solidFill>
                  <a:schemeClr val="dk1"/>
                </a:solidFill>
                <a:latin typeface="Arial"/>
                <a:ea typeface="Arial"/>
                <a:cs typeface="Arial"/>
                <a:sym typeface="Arial"/>
              </a:rPr>
              <a:t> </a:t>
            </a:r>
            <a:r>
              <a:rPr b="0" i="0" lang="en-US" sz="1500" u="none" cap="none" strike="noStrike">
                <a:solidFill>
                  <a:schemeClr val="dk1"/>
                </a:solidFill>
                <a:latin typeface="Arial"/>
                <a:ea typeface="Arial"/>
                <a:cs typeface="Arial"/>
                <a:sym typeface="Arial"/>
              </a:rPr>
              <a:t>και </a:t>
            </a:r>
            <a:r>
              <a:rPr b="0" i="0" lang="en-US" sz="1500" u="sng" cap="none" strike="noStrike">
                <a:solidFill>
                  <a:schemeClr val="hlink"/>
                </a:solidFill>
                <a:latin typeface="Arial"/>
                <a:ea typeface="Arial"/>
                <a:cs typeface="Arial"/>
                <a:sym typeface="Arial"/>
                <a:hlinkClick r:id="rId6"/>
              </a:rPr>
              <a:t>https://oavirtualregion.org/</a:t>
            </a:r>
            <a:endParaRPr b="0" i="0" sz="15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700" u="none" cap="none" strike="noStrike">
                <a:solidFill>
                  <a:srgbClr val="CC0000"/>
                </a:solidFill>
                <a:latin typeface="Open Sans"/>
                <a:ea typeface="Open Sans"/>
                <a:cs typeface="Open Sans"/>
                <a:sym typeface="Open Sans"/>
              </a:rPr>
              <a:t>Ενημερώνουμε όλους τους πόρους</a:t>
            </a:r>
            <a:endParaRPr b="1" i="0" sz="5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700" u="none" cap="none" strike="noStrike">
                <a:solidFill>
                  <a:srgbClr val="CC0000"/>
                </a:solidFill>
                <a:latin typeface="Open Sans"/>
                <a:ea typeface="Open Sans"/>
                <a:cs typeface="Open Sans"/>
                <a:sym typeface="Open Sans"/>
              </a:rPr>
              <a:t>Το Open House μας </a:t>
            </a:r>
            <a:r>
              <a:rPr b="0" i="0" lang="en-US" sz="1500" u="none" cap="none" strike="noStrike">
                <a:solidFill>
                  <a:schemeClr val="dk1"/>
                </a:solidFill>
                <a:latin typeface="Open Sans"/>
                <a:ea typeface="Open Sans"/>
                <a:cs typeface="Open Sans"/>
                <a:sym typeface="Open Sans"/>
              </a:rPr>
              <a:t>ενθαρρύνουμε και προωθούμε τη συμπερίληψη με τους Νεοφερμένους με τις συνδεδεμένες και μη συνδεδεμένες διαομάδες μας και τις συναντήσεις των φορέων εξυπηρέτησης.</a:t>
            </a:r>
            <a:endParaRPr b="1" i="0" sz="6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700" u="none" cap="none" strike="noStrike">
                <a:solidFill>
                  <a:srgbClr val="CC0000"/>
                </a:solidFill>
                <a:latin typeface="Open Sans"/>
                <a:ea typeface="Open Sans"/>
                <a:cs typeface="Open Sans"/>
                <a:sym typeface="Open Sans"/>
              </a:rPr>
              <a:t>Φιλοξενούμε εργαστήρια,</a:t>
            </a:r>
            <a:r>
              <a:rPr b="0" i="0" lang="en-US" sz="1500" u="none" cap="none" strike="noStrike">
                <a:solidFill>
                  <a:schemeClr val="dk1"/>
                </a:solidFill>
                <a:latin typeface="Open Sans"/>
                <a:ea typeface="Open Sans"/>
                <a:cs typeface="Open Sans"/>
                <a:sym typeface="Open Sans"/>
              </a:rPr>
              <a:t> συμπεριλαμβανομένης της Ημέρας Ενότητας.</a:t>
            </a:r>
            <a:endParaRPr b="0" i="0" sz="15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600" u="none" cap="none" strike="noStrike">
                <a:solidFill>
                  <a:srgbClr val="CC0000"/>
                </a:solidFill>
                <a:latin typeface="Open Sans"/>
                <a:ea typeface="Open Sans"/>
                <a:cs typeface="Open Sans"/>
                <a:sym typeface="Open Sans"/>
              </a:rPr>
              <a:t>Διασφαλίζουμε ότι η επιτροπή μας φροντίζει να είναι χωρίς αποκλεισμούς </a:t>
            </a:r>
            <a:r>
              <a:rPr b="0" i="0" lang="en-US" sz="1500" u="none" cap="none" strike="noStrike">
                <a:solidFill>
                  <a:schemeClr val="dk1"/>
                </a:solidFill>
                <a:latin typeface="Open Sans"/>
                <a:ea typeface="Open Sans"/>
                <a:cs typeface="Open Sans"/>
                <a:sym typeface="Open Sans"/>
              </a:rPr>
              <a:t>σε όλες τις προσπάθειες και να προωθήσουμε τη συμπερίληψη σε ό,τι κάνουμε</a:t>
            </a:r>
            <a:r>
              <a:rPr b="0" i="0" lang="en-US" sz="1500" u="none" cap="none" strike="noStrike">
                <a:solidFill>
                  <a:schemeClr val="dk1"/>
                </a:solidFill>
                <a:latin typeface="Arial"/>
                <a:ea typeface="Arial"/>
                <a:cs typeface="Arial"/>
                <a:sym typeface="Arial"/>
              </a:rPr>
              <a:t>.</a:t>
            </a:r>
            <a:endParaRPr b="1" i="0" sz="1800" u="none" cap="none" strike="noStrik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e47b2031b6_0_43"/>
          <p:cNvSpPr txBox="1"/>
          <p:nvPr>
            <p:ph idx="1" type="body"/>
          </p:nvPr>
        </p:nvSpPr>
        <p:spPr>
          <a:xfrm>
            <a:off x="1244000" y="2107738"/>
            <a:ext cx="9662100" cy="3291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200"/>
              </a:spcBef>
              <a:spcAft>
                <a:spcPts val="0"/>
              </a:spcAft>
              <a:buSzPts val="2000"/>
              <a:buNone/>
            </a:pPr>
            <a:r>
              <a:rPr b="1" lang="en-US" sz="1100">
                <a:solidFill>
                  <a:srgbClr val="980000"/>
                </a:solidFill>
                <a:latin typeface="Arial"/>
                <a:ea typeface="Arial"/>
                <a:cs typeface="Arial"/>
                <a:sym typeface="Arial"/>
              </a:rPr>
              <a:t>Ανοιχτή Εικονική Περιοχή:</a:t>
            </a:r>
            <a:r>
              <a:rPr lang="en-US" sz="1100">
                <a:latin typeface="Arial"/>
                <a:ea typeface="Arial"/>
                <a:cs typeface="Arial"/>
                <a:sym typeface="Arial"/>
              </a:rPr>
              <a:t> για τον Ιούνιο, τον Οκτώβριο και κατά τη διάρκεια της Συνέλευσης 2027</a:t>
            </a:r>
            <a:endParaRPr sz="1100">
              <a:latin typeface="Arial"/>
              <a:ea typeface="Arial"/>
              <a:cs typeface="Arial"/>
              <a:sym typeface="Arial"/>
            </a:endParaRPr>
          </a:p>
          <a:p>
            <a:pPr indent="0" lvl="0" marL="0" rtl="0" algn="l">
              <a:lnSpc>
                <a:spcPct val="115000"/>
              </a:lnSpc>
              <a:spcBef>
                <a:spcPts val="1000"/>
              </a:spcBef>
              <a:spcAft>
                <a:spcPts val="0"/>
              </a:spcAft>
              <a:buSzPts val="2000"/>
              <a:buNone/>
            </a:pPr>
            <a:r>
              <a:rPr b="1" lang="en-US" sz="1100">
                <a:solidFill>
                  <a:srgbClr val="980000"/>
                </a:solidFill>
                <a:latin typeface="Arial"/>
                <a:ea typeface="Arial"/>
                <a:cs typeface="Arial"/>
                <a:sym typeface="Arial"/>
              </a:rPr>
              <a:t>Ανασκόπηση πόρων PIPO/UWD Φάση 1: </a:t>
            </a:r>
            <a:r>
              <a:rPr lang="en-US" sz="1100">
                <a:solidFill>
                  <a:srgbClr val="222222"/>
                </a:solidFill>
                <a:latin typeface="Arial"/>
                <a:ea typeface="Arial"/>
                <a:cs typeface="Arial"/>
                <a:sym typeface="Arial"/>
              </a:rPr>
              <a:t>(Ιστοσελίδες) Βεβαιωθείτε ότι όλες οι πληροφορίες για τους νεοφερμένους, τις δημόσιες πληροφορίες και την επαγγελματική προσέγγιση, την ενότητα με τη διαφορετικότητα είναι σαφείς και συνοπτικές/ενημερωμένες και μπορούν να προβληθούν εύκολα χωρίς να σκάψετε.</a:t>
            </a:r>
            <a:endParaRPr sz="1100">
              <a:solidFill>
                <a:srgbClr val="222222"/>
              </a:solidFill>
              <a:latin typeface="Arial"/>
              <a:ea typeface="Arial"/>
              <a:cs typeface="Arial"/>
              <a:sym typeface="Arial"/>
            </a:endParaRPr>
          </a:p>
          <a:p>
            <a:pPr indent="0" lvl="0" marL="0" rtl="0" algn="l">
              <a:lnSpc>
                <a:spcPct val="115000"/>
              </a:lnSpc>
              <a:spcBef>
                <a:spcPts val="1000"/>
              </a:spcBef>
              <a:spcAft>
                <a:spcPts val="0"/>
              </a:spcAft>
              <a:buSzPts val="2000"/>
              <a:buNone/>
            </a:pPr>
            <a:r>
              <a:rPr b="1" lang="en-US" sz="1100">
                <a:solidFill>
                  <a:srgbClr val="980000"/>
                </a:solidFill>
                <a:latin typeface="Arial"/>
                <a:ea typeface="Arial"/>
                <a:cs typeface="Arial"/>
                <a:sym typeface="Arial"/>
              </a:rPr>
              <a:t>Προσέγγιση PIPO/UWD Φάση 2: </a:t>
            </a:r>
            <a:r>
              <a:rPr lang="en-US" sz="1100">
                <a:solidFill>
                  <a:srgbClr val="222222"/>
                </a:solidFill>
                <a:latin typeface="Arial"/>
                <a:ea typeface="Arial"/>
                <a:cs typeface="Arial"/>
                <a:sym typeface="Arial"/>
              </a:rPr>
              <a:t>Ανατρέξτε στις λίστες επιτροπών που έχουν συλλέξει για οργανισμούς με εικονικές επιτροπές ή προγράμματα, όπως θεραπευτές, συμβούλους, διαιτολόγους και προγράμματα θεραπείας, που μπορεί να επωφεληθούν από πληροφορίες σχετικά με εικονικές συναντήσεις αποκατάστασης. </a:t>
            </a:r>
            <a:br>
              <a:rPr lang="en-US" sz="1100">
                <a:solidFill>
                  <a:srgbClr val="222222"/>
                </a:solidFill>
                <a:latin typeface="Arial"/>
                <a:ea typeface="Arial"/>
                <a:cs typeface="Arial"/>
                <a:sym typeface="Arial"/>
              </a:rPr>
            </a:br>
            <a:r>
              <a:rPr lang="en-US" sz="1100">
                <a:solidFill>
                  <a:srgbClr val="222222"/>
                </a:solidFill>
                <a:latin typeface="Arial"/>
                <a:ea typeface="Arial"/>
                <a:cs typeface="Arial"/>
                <a:sym typeface="Arial"/>
              </a:rPr>
              <a:t>Στη συνέχεια, η επιτροπή θα ξεκινήσει προσπάθειες προσέγγισης μοιράζοντας υπάρχοντες ψηφιακούς πόρους PIPO/UWD και πληροφορίες σχετικά με τον τρόπο πρόσβασης των ατόμων σε συναντήσεις στην Εικονική Περιοχή.</a:t>
            </a:r>
            <a:endParaRPr sz="1100">
              <a:solidFill>
                <a:srgbClr val="222222"/>
              </a:solidFill>
              <a:latin typeface="Arial"/>
              <a:ea typeface="Arial"/>
              <a:cs typeface="Arial"/>
              <a:sym typeface="Arial"/>
            </a:endParaRPr>
          </a:p>
          <a:p>
            <a:pPr indent="0" lvl="0" marL="0" rtl="0" algn="l">
              <a:lnSpc>
                <a:spcPct val="115000"/>
              </a:lnSpc>
              <a:spcBef>
                <a:spcPts val="1000"/>
              </a:spcBef>
              <a:spcAft>
                <a:spcPts val="0"/>
              </a:spcAft>
              <a:buSzPts val="2000"/>
              <a:buNone/>
            </a:pPr>
            <a:r>
              <a:rPr b="1" lang="en-US" sz="1100">
                <a:solidFill>
                  <a:srgbClr val="980000"/>
                </a:solidFill>
                <a:latin typeface="Arial"/>
                <a:ea typeface="Arial"/>
                <a:cs typeface="Arial"/>
                <a:sym typeface="Arial"/>
              </a:rPr>
              <a:t>PIPO/UWD Google Drive: </a:t>
            </a:r>
            <a:r>
              <a:rPr lang="en-US" sz="1100">
                <a:solidFill>
                  <a:srgbClr val="222222"/>
                </a:solidFill>
                <a:latin typeface="Arial"/>
                <a:ea typeface="Arial"/>
                <a:cs typeface="Arial"/>
                <a:sym typeface="Arial"/>
              </a:rPr>
              <a:t>Θα θέλαμε να οργανώσουμε και να απλοποιήσουμε το Google Drive με εναλλαγή υπηρεσιών. Κάθε άτομο μπορεί να χαλαρώσει στη θέση. Έχοντας οδηγίες βήμα προς βήμα, πιστεύουμε ότι αυτό θα διευκολύνει το έργο των πολυάριθμων εργασιών που κάνει το PIPO/UWD, ειδικά επειδή τα μέλη της υπηρεσίας είναι λίγα. Το να έχετε ένα ιστορικό με τεκμηρίωση βοηθά να βάλετε τα πράγματα στη θέση τους και είναι μια καλή πηγή για το μέλλον.</a:t>
            </a:r>
            <a:endParaRPr sz="1100">
              <a:solidFill>
                <a:srgbClr val="222222"/>
              </a:solidFill>
              <a:latin typeface="Arial"/>
              <a:ea typeface="Arial"/>
              <a:cs typeface="Arial"/>
              <a:sym typeface="Arial"/>
            </a:endParaRPr>
          </a:p>
          <a:p>
            <a:pPr indent="0" lvl="0" marL="0" rtl="0" algn="l">
              <a:lnSpc>
                <a:spcPct val="115000"/>
              </a:lnSpc>
              <a:spcBef>
                <a:spcPts val="1000"/>
              </a:spcBef>
              <a:spcAft>
                <a:spcPts val="0"/>
              </a:spcAft>
              <a:buSzPts val="2000"/>
              <a:buNone/>
            </a:pPr>
            <a:r>
              <a:rPr b="1" lang="en-US" sz="1100">
                <a:solidFill>
                  <a:srgbClr val="980000"/>
                </a:solidFill>
                <a:latin typeface="Arial"/>
                <a:ea typeface="Arial"/>
                <a:cs typeface="Arial"/>
                <a:sym typeface="Arial"/>
              </a:rPr>
              <a:t>ΠΙΘΑΝΟ ΕΡΓΑΣΤΗΡΙ:</a:t>
            </a:r>
            <a:r>
              <a:rPr lang="en-US" sz="1100">
                <a:latin typeface="Arial"/>
                <a:ea typeface="Arial"/>
                <a:cs typeface="Arial"/>
                <a:sym typeface="Arial"/>
              </a:rPr>
              <a:t>Η επιτροπή θα συζητήσει ένα πιθανό εργαστήριο για το θέμα. «The Blurred Line of Outside Issues», το οποίο θα διερευνήσει πώς τα μέλη και οι φορείς υπηρεσιών μπορούν να παραμείνουν φιλόξενα και χωρίς αποκλεισμούς, παραμένοντας προσγειωμένοι στις Παραδόσεις των Ανώνυμων Υπερφάγων. Το εργαστήριο θα βοηθήσει τα μέλη να κατανοήσουν καλύτερα πώς να εξισορροπούν την ενότητα και την ποικιλομορφία, τιμώντας παράλληλα τις πνευματικές αρχές που καθοδηγούν τη συντροφιά.</a:t>
            </a:r>
            <a:endParaRPr sz="1700">
              <a:solidFill>
                <a:srgbClr val="222222"/>
              </a:solidFill>
              <a:latin typeface="Arial"/>
              <a:ea typeface="Arial"/>
              <a:cs typeface="Arial"/>
              <a:sym typeface="Arial"/>
            </a:endParaRPr>
          </a:p>
          <a:p>
            <a:pPr indent="0" lvl="0" marL="0" rtl="0" algn="ctr">
              <a:lnSpc>
                <a:spcPct val="100000"/>
              </a:lnSpc>
              <a:spcBef>
                <a:spcPts val="1200"/>
              </a:spcBef>
              <a:spcAft>
                <a:spcPts val="0"/>
              </a:spcAft>
              <a:buSzPts val="2000"/>
              <a:buNone/>
            </a:pPr>
            <a:r>
              <a:t/>
            </a:r>
            <a:endParaRPr b="1" sz="2892">
              <a:solidFill>
                <a:srgbClr val="CC0000"/>
              </a:solidFill>
              <a:latin typeface="Open Sans"/>
              <a:ea typeface="Open Sans"/>
              <a:cs typeface="Open Sans"/>
              <a:sym typeface="Open Sans"/>
            </a:endParaRPr>
          </a:p>
        </p:txBody>
      </p:sp>
      <p:sp>
        <p:nvSpPr>
          <p:cNvPr id="165" name="Google Shape;165;g3e47b2031b6_0_43"/>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66" name="Google Shape;166;g3e47b2031b6_0_43"/>
          <p:cNvPicPr preferRelativeResize="0"/>
          <p:nvPr/>
        </p:nvPicPr>
        <p:blipFill rotWithShape="1">
          <a:blip r:embed="rId3">
            <a:alphaModFix/>
          </a:blip>
          <a:srcRect b="0" l="0" r="0" t="0"/>
          <a:stretch/>
        </p:blipFill>
        <p:spPr>
          <a:xfrm>
            <a:off x="4583937" y="124925"/>
            <a:ext cx="2982226" cy="944275"/>
          </a:xfrm>
          <a:prstGeom prst="rect">
            <a:avLst/>
          </a:prstGeom>
          <a:noFill/>
          <a:ln>
            <a:noFill/>
          </a:ln>
        </p:spPr>
      </p:pic>
      <p:sp>
        <p:nvSpPr>
          <p:cNvPr id="167" name="Google Shape;167;g3e47b2031b6_0_43"/>
          <p:cNvSpPr txBox="1"/>
          <p:nvPr/>
        </p:nvSpPr>
        <p:spPr>
          <a:xfrm>
            <a:off x="1244000" y="910975"/>
            <a:ext cx="9662100" cy="651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None/>
            </a:pPr>
            <a:r>
              <a:rPr b="1" i="0" lang="en-US" sz="2400" u="none" cap="none" strike="noStrike">
                <a:solidFill>
                  <a:schemeClr val="dk1"/>
                </a:solidFill>
                <a:latin typeface="Open Sans"/>
                <a:ea typeface="Open Sans"/>
                <a:cs typeface="Open Sans"/>
                <a:sym typeface="Open Sans"/>
              </a:rPr>
              <a:t>Λοιπόν, ποιοι είναι οι στόχοι της επιτροπής μας για φέτος;</a:t>
            </a:r>
            <a:endParaRPr b="0" i="0" sz="3800" u="none" cap="none" strike="noStrike">
              <a:solidFill>
                <a:schemeClr val="dk1"/>
              </a:solidFill>
              <a:latin typeface="Open Sans Light"/>
              <a:ea typeface="Open Sans Light"/>
              <a:cs typeface="Open Sans Light"/>
              <a:sym typeface="Open Sans Light"/>
            </a:endParaRPr>
          </a:p>
        </p:txBody>
      </p:sp>
      <p:pic>
        <p:nvPicPr>
          <p:cNvPr id="168" name="Google Shape;168;g3e47b2031b6_0_43" title="hand in.gif"/>
          <p:cNvPicPr preferRelativeResize="0"/>
          <p:nvPr/>
        </p:nvPicPr>
        <p:blipFill rotWithShape="1">
          <a:blip r:embed="rId4">
            <a:alphaModFix/>
          </a:blip>
          <a:srcRect b="0" l="0" r="0" t="0"/>
          <a:stretch/>
        </p:blipFill>
        <p:spPr>
          <a:xfrm>
            <a:off x="4346651" y="5527040"/>
            <a:ext cx="3405430" cy="10684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e47b2031b6_0_51"/>
          <p:cNvSpPr txBox="1"/>
          <p:nvPr>
            <p:ph idx="1" type="body"/>
          </p:nvPr>
        </p:nvSpPr>
        <p:spPr>
          <a:xfrm>
            <a:off x="1381136" y="2558764"/>
            <a:ext cx="9243900" cy="2915700"/>
          </a:xfrm>
          <a:prstGeom prst="rect">
            <a:avLst/>
          </a:prstGeom>
          <a:noFill/>
          <a:ln>
            <a:noFill/>
          </a:ln>
        </p:spPr>
        <p:txBody>
          <a:bodyPr anchorCtr="0" anchor="ctr" bIns="0" lIns="0" spcFirstLastPara="1" rIns="0" wrap="square" tIns="0">
            <a:noAutofit/>
          </a:bodyPr>
          <a:lstStyle/>
          <a:p>
            <a:pPr indent="-336550" lvl="0" marL="457200" rtl="0" algn="l">
              <a:lnSpc>
                <a:spcPct val="100000"/>
              </a:lnSpc>
              <a:spcBef>
                <a:spcPts val="1200"/>
              </a:spcBef>
              <a:spcAft>
                <a:spcPts val="0"/>
              </a:spcAft>
              <a:buClr>
                <a:srgbClr val="222222"/>
              </a:buClr>
              <a:buSzPts val="1700"/>
              <a:buFont typeface="Arial"/>
              <a:buChar char="-"/>
            </a:pPr>
            <a:r>
              <a:rPr lang="en-US" sz="1400">
                <a:solidFill>
                  <a:srgbClr val="222222"/>
                </a:solidFill>
                <a:latin typeface="Arial"/>
                <a:ea typeface="Arial"/>
                <a:cs typeface="Arial"/>
                <a:sym typeface="Arial"/>
              </a:rPr>
              <a:t>Παρακολουθήστε τις συνεδριάσεις της Επιτροπής, μοιραστείτε ιδέες, ενθουσιασμό και χρόνο για να ολοκληρώσετε τυχόν εργασίες που μπορεί να έχουμε, ώστε η Περιφέρειά μας να μεγαλώσει.  Πάντα υπάρχει κάτι που μπορούμε να κάνουμε!</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Να είστε ο Γραμματέας του PIPO/UWD;</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Ανοιχτή Εικονική Περιοχή </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Εθελοντής στο Κέντρο Υποδοχής;</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Μοιραστείτε φυλλάδια;</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Βοήθεια Ελέγξτε και κάντε προτάσεις στον διαδικτυακό μας ιστότοπο Πόροι </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Εργαστείτε για επερχόμενους διάφορους στόχους καθώς προκύπτουν;</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Βοήθεια με τα επερχόμενα εργαστήρια;</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Βοήθεια με τα καρναβάλια και τα παιχνίδια της Επιτροπής;</a:t>
            </a:r>
            <a:br>
              <a:rPr lang="en-US" sz="1400">
                <a:solidFill>
                  <a:srgbClr val="222222"/>
                </a:solidFill>
                <a:latin typeface="Arial"/>
                <a:ea typeface="Arial"/>
                <a:cs typeface="Arial"/>
                <a:sym typeface="Arial"/>
              </a:rPr>
            </a:br>
            <a:r>
              <a:rPr lang="en-US" sz="1400">
                <a:solidFill>
                  <a:srgbClr val="222222"/>
                </a:solidFill>
                <a:latin typeface="Arial"/>
                <a:ea typeface="Arial"/>
                <a:cs typeface="Arial"/>
                <a:sym typeface="Arial"/>
              </a:rPr>
              <a:t>Φτιάχνω φυλλάδια;</a:t>
            </a:r>
            <a:endParaRPr sz="1700">
              <a:solidFill>
                <a:srgbClr val="222222"/>
              </a:solidFill>
              <a:latin typeface="Arial"/>
              <a:ea typeface="Arial"/>
              <a:cs typeface="Arial"/>
              <a:sym typeface="Arial"/>
            </a:endParaRPr>
          </a:p>
          <a:p>
            <a:pPr indent="0" lvl="0" marL="0" rtl="0" algn="ctr">
              <a:lnSpc>
                <a:spcPct val="100000"/>
              </a:lnSpc>
              <a:spcBef>
                <a:spcPts val="1200"/>
              </a:spcBef>
              <a:spcAft>
                <a:spcPts val="0"/>
              </a:spcAft>
              <a:buSzPts val="2000"/>
              <a:buNone/>
            </a:pPr>
            <a:r>
              <a:t/>
            </a:r>
            <a:endParaRPr b="1" sz="2892">
              <a:solidFill>
                <a:srgbClr val="CC0000"/>
              </a:solidFill>
              <a:latin typeface="Open Sans"/>
              <a:ea typeface="Open Sans"/>
              <a:cs typeface="Open Sans"/>
              <a:sym typeface="Open Sans"/>
            </a:endParaRPr>
          </a:p>
        </p:txBody>
      </p:sp>
      <p:sp>
        <p:nvSpPr>
          <p:cNvPr id="174" name="Google Shape;174;g3e47b2031b6_0_5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75" name="Google Shape;175;g3e47b2031b6_0_51"/>
          <p:cNvPicPr preferRelativeResize="0"/>
          <p:nvPr/>
        </p:nvPicPr>
        <p:blipFill rotWithShape="1">
          <a:blip r:embed="rId3">
            <a:alphaModFix/>
          </a:blip>
          <a:srcRect b="0" l="0" r="0" t="0"/>
          <a:stretch/>
        </p:blipFill>
        <p:spPr>
          <a:xfrm>
            <a:off x="4348480" y="297625"/>
            <a:ext cx="3598858" cy="991713"/>
          </a:xfrm>
          <a:prstGeom prst="rect">
            <a:avLst/>
          </a:prstGeom>
          <a:noFill/>
          <a:ln>
            <a:noFill/>
          </a:ln>
        </p:spPr>
      </p:pic>
      <p:sp>
        <p:nvSpPr>
          <p:cNvPr id="176" name="Google Shape;176;g3e47b2031b6_0_51"/>
          <p:cNvSpPr txBox="1"/>
          <p:nvPr/>
        </p:nvSpPr>
        <p:spPr>
          <a:xfrm>
            <a:off x="914400" y="1181575"/>
            <a:ext cx="10566400" cy="576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15000"/>
              </a:lnSpc>
              <a:spcBef>
                <a:spcPts val="1200"/>
              </a:spcBef>
              <a:spcAft>
                <a:spcPts val="0"/>
              </a:spcAft>
              <a:buNone/>
            </a:pPr>
            <a:r>
              <a:rPr b="1" i="0" lang="en-US" sz="2400" u="none" cap="none" strike="noStrike">
                <a:solidFill>
                  <a:schemeClr val="dk1"/>
                </a:solidFill>
                <a:latin typeface="Open Sans"/>
                <a:ea typeface="Open Sans"/>
                <a:cs typeface="Open Sans"/>
                <a:sym typeface="Open Sans"/>
              </a:rPr>
              <a:t>Λοιπόν, τι μπορώ να κάνω υπηρετώντας την Επιτροπή PIPO/UWD;</a:t>
            </a:r>
            <a:endParaRPr b="0" i="0" sz="3600" u="none" cap="none" strike="noStrike">
              <a:solidFill>
                <a:schemeClr val="dk1"/>
              </a:solidFill>
              <a:latin typeface="Open Sans Light"/>
              <a:ea typeface="Open Sans Light"/>
              <a:cs typeface="Open Sans Light"/>
              <a:sym typeface="Open Sans Light"/>
            </a:endParaRPr>
          </a:p>
        </p:txBody>
      </p:sp>
      <p:pic>
        <p:nvPicPr>
          <p:cNvPr id="177" name="Google Shape;177;g3e47b2031b6_0_51" title="hand in.gif"/>
          <p:cNvPicPr preferRelativeResize="0"/>
          <p:nvPr/>
        </p:nvPicPr>
        <p:blipFill rotWithShape="1">
          <a:blip r:embed="rId4">
            <a:alphaModFix/>
          </a:blip>
          <a:srcRect b="0" l="0" r="0" t="0"/>
          <a:stretch/>
        </p:blipFill>
        <p:spPr>
          <a:xfrm>
            <a:off x="4675682" y="5474464"/>
            <a:ext cx="3043835" cy="10190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Custom 23">
      <a:dk1>
        <a:srgbClr val="000000"/>
      </a:dk1>
      <a:lt1>
        <a:srgbClr val="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2025-05-03T13:21:23Z</dcterms:created>
  <dc:creator>Lyles, Toby (206760722)</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