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Open Sans Ligh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3eY/lLQPnlO6cPj0ISzZssiZE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Light-bold.fntdata"/><Relationship Id="rId16" Type="http://schemas.openxmlformats.org/officeDocument/2006/relationships/font" Target="fonts/OpenSansLight-regular.fntdata"/><Relationship Id="rId5" Type="http://schemas.openxmlformats.org/officeDocument/2006/relationships/slide" Target="slides/slide1.xml"/><Relationship Id="rId19" Type="http://schemas.openxmlformats.org/officeDocument/2006/relationships/font" Target="fonts/OpenSansLight-boldItalic.fntdata"/><Relationship Id="rId6" Type="http://schemas.openxmlformats.org/officeDocument/2006/relationships/slide" Target="slides/slide2.xml"/><Relationship Id="rId18" Type="http://schemas.openxmlformats.org/officeDocument/2006/relationships/font" Target="fonts/OpenSansLigh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b18cc4e1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eb18cc4e1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eb18cc4e1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3eb18cc4e1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e47b2031b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e47b2031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e47b2031b6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e47b2031b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e47b2031b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e47b2031b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47b2031b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e47b2031b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p:cSld name="Title and Content ">
    <p:bg>
      <p:bgPr>
        <a:solidFill>
          <a:srgbClr val="E9F0F1"/>
        </a:solidFill>
      </p:bgPr>
    </p:bg>
    <p:spTree>
      <p:nvGrpSpPr>
        <p:cNvPr id="15" name="Shape 15"/>
        <p:cNvGrpSpPr/>
        <p:nvPr/>
      </p:nvGrpSpPr>
      <p:grpSpPr>
        <a:xfrm>
          <a:off x="0" y="0"/>
          <a:ext cx="0" cy="0"/>
          <a:chOff x="0" y="0"/>
          <a:chExt cx="0" cy="0"/>
        </a:xfrm>
      </p:grpSpPr>
      <p:sp>
        <p:nvSpPr>
          <p:cNvPr id="16" name="Google Shape;16;p15"/>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1450153" y="2108722"/>
            <a:ext cx="8552264" cy="41194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 name="Google Shape;18;p15"/>
          <p:cNvCxnSpPr/>
          <p:nvPr/>
        </p:nvCxnSpPr>
        <p:spPr>
          <a:xfrm>
            <a:off x="896628" y="0"/>
            <a:ext cx="0" cy="5943600"/>
          </a:xfrm>
          <a:prstGeom prst="straightConnector1">
            <a:avLst/>
          </a:prstGeom>
          <a:noFill/>
          <a:ln cap="flat" cmpd="sng" w="19050">
            <a:solidFill>
              <a:srgbClr val="3F636A"/>
            </a:solidFill>
            <a:prstDash val="solid"/>
            <a:miter lim="80"/>
            <a:headEnd len="sm" w="sm" type="none"/>
            <a:tailEnd len="sm" w="sm" type="none"/>
          </a:ln>
        </p:spPr>
      </p:cxnSp>
      <p:sp>
        <p:nvSpPr>
          <p:cNvPr id="19" name="Google Shape;19;p15"/>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0" name="Google Shape;20;p1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bg>
      <p:bgPr>
        <a:solidFill>
          <a:srgbClr val="E9F0F1"/>
        </a:solidFill>
      </p:bgPr>
    </p:bg>
    <p:spTree>
      <p:nvGrpSpPr>
        <p:cNvPr id="69" name="Shape 69"/>
        <p:cNvGrpSpPr/>
        <p:nvPr/>
      </p:nvGrpSpPr>
      <p:grpSpPr>
        <a:xfrm>
          <a:off x="0" y="0"/>
          <a:ext cx="0" cy="0"/>
          <a:chOff x="0" y="0"/>
          <a:chExt cx="0" cy="0"/>
        </a:xfrm>
      </p:grpSpPr>
      <p:sp>
        <p:nvSpPr>
          <p:cNvPr id="70" name="Google Shape;70;p24"/>
          <p:cNvSpPr txBox="1"/>
          <p:nvPr>
            <p:ph type="title"/>
          </p:nvPr>
        </p:nvSpPr>
        <p:spPr>
          <a:xfrm>
            <a:off x="1353827" y="3508311"/>
            <a:ext cx="9923770" cy="1438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915600" y="0"/>
            <a:ext cx="10361995" cy="3429000"/>
          </a:xfrm>
          <a:prstGeom prst="rect">
            <a:avLst/>
          </a:prstGeom>
          <a:noFill/>
          <a:ln>
            <a:noFill/>
          </a:ln>
        </p:spPr>
      </p:sp>
      <p:sp>
        <p:nvSpPr>
          <p:cNvPr id="72" name="Google Shape;72;p24"/>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3" name="Google Shape;73;p24"/>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74" name="Google Shape;74;p24"/>
          <p:cNvCxnSpPr/>
          <p:nvPr/>
        </p:nvCxnSpPr>
        <p:spPr>
          <a:xfrm>
            <a:off x="896628" y="0"/>
            <a:ext cx="0" cy="6858000"/>
          </a:xfrm>
          <a:prstGeom prst="straightConnector1">
            <a:avLst/>
          </a:prstGeom>
          <a:noFill/>
          <a:ln cap="flat" cmpd="sng" w="19050">
            <a:solidFill>
              <a:srgbClr val="3F636A"/>
            </a:solidFill>
            <a:prstDash val="solid"/>
            <a:miter lim="80"/>
            <a:headEnd len="sm" w="sm" type="none"/>
            <a:tailEnd len="sm" w="sm" type="none"/>
          </a:ln>
        </p:spPr>
      </p:cxnSp>
      <p:sp>
        <p:nvSpPr>
          <p:cNvPr id="75" name="Google Shape;75;p24"/>
          <p:cNvSpPr txBox="1"/>
          <p:nvPr>
            <p:ph idx="1" type="body"/>
          </p:nvPr>
        </p:nvSpPr>
        <p:spPr>
          <a:xfrm>
            <a:off x="1353828" y="5228488"/>
            <a:ext cx="9923770" cy="1368256"/>
          </a:xfrm>
          <a:prstGeom prst="rect">
            <a:avLst/>
          </a:prstGeom>
          <a:noFill/>
          <a:ln>
            <a:noFill/>
          </a:ln>
        </p:spPr>
        <p:txBody>
          <a:bodyPr anchorCtr="0" anchor="t" bIns="45700" lIns="91425" spcFirstLastPara="1" rIns="91425" wrap="square" tIns="45700">
            <a:normAutofit/>
          </a:bodyPr>
          <a:lstStyle>
            <a:lvl1pPr indent="-228600" lvl="0" marL="457200" algn="l">
              <a:lnSpc>
                <a:spcPct val="80000"/>
              </a:lnSpc>
              <a:spcBef>
                <a:spcPts val="0"/>
              </a:spcBef>
              <a:spcAft>
                <a:spcPts val="0"/>
              </a:spcAft>
              <a:buClr>
                <a:schemeClr val="dk1"/>
              </a:buClr>
              <a:buSzPts val="2000"/>
              <a:buNone/>
              <a:defRPr sz="20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
  <p:cSld name="Title and 2 Content ">
    <p:bg>
      <p:bgPr>
        <a:solidFill>
          <a:srgbClr val="F2ECE9"/>
        </a:solidFill>
      </p:bgPr>
    </p:bg>
    <p:spTree>
      <p:nvGrpSpPr>
        <p:cNvPr id="76" name="Shape 76"/>
        <p:cNvGrpSpPr/>
        <p:nvPr/>
      </p:nvGrpSpPr>
      <p:grpSpPr>
        <a:xfrm>
          <a:off x="0" y="0"/>
          <a:ext cx="0" cy="0"/>
          <a:chOff x="0" y="0"/>
          <a:chExt cx="0" cy="0"/>
        </a:xfrm>
      </p:grpSpPr>
      <p:sp>
        <p:nvSpPr>
          <p:cNvPr id="77" name="Google Shape;77;p25"/>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a:off x="1468814" y="2057401"/>
            <a:ext cx="4627186"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2" type="body"/>
          </p:nvPr>
        </p:nvSpPr>
        <p:spPr>
          <a:xfrm>
            <a:off x="6668185" y="2057401"/>
            <a:ext cx="4609399"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5"/>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1" name="Google Shape;81;p25"/>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
        <p:nvSpPr>
          <p:cNvPr id="82" name="Google Shape;82;p2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able">
  <p:cSld name="Title Content and Table">
    <p:bg>
      <p:bgPr>
        <a:solidFill>
          <a:srgbClr val="F2ECE9"/>
        </a:solidFill>
      </p:bgPr>
    </p:bg>
    <p:spTree>
      <p:nvGrpSpPr>
        <p:cNvPr id="83" name="Shape 83"/>
        <p:cNvGrpSpPr/>
        <p:nvPr/>
      </p:nvGrpSpPr>
      <p:grpSpPr>
        <a:xfrm>
          <a:off x="0" y="0"/>
          <a:ext cx="0" cy="0"/>
          <a:chOff x="0" y="0"/>
          <a:chExt cx="0" cy="0"/>
        </a:xfrm>
      </p:grpSpPr>
      <p:sp>
        <p:nvSpPr>
          <p:cNvPr id="84" name="Google Shape;84;p26"/>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
          <p:cNvSpPr txBox="1"/>
          <p:nvPr>
            <p:ph idx="1" type="body"/>
          </p:nvPr>
        </p:nvSpPr>
        <p:spPr>
          <a:xfrm>
            <a:off x="1468814" y="2057400"/>
            <a:ext cx="3091027"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6"/>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7" name="Google Shape;87;p26"/>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
        <p:nvSpPr>
          <p:cNvPr id="88" name="Google Shape;88;p2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2">
  <p:cSld name="Title and 2 Content 2">
    <p:bg>
      <p:bgPr>
        <a:solidFill>
          <a:srgbClr val="F2ECE9"/>
        </a:solidFill>
      </p:bgPr>
    </p:bg>
    <p:spTree>
      <p:nvGrpSpPr>
        <p:cNvPr id="89" name="Shape 89"/>
        <p:cNvGrpSpPr/>
        <p:nvPr/>
      </p:nvGrpSpPr>
      <p:grpSpPr>
        <a:xfrm>
          <a:off x="0" y="0"/>
          <a:ext cx="0" cy="0"/>
          <a:chOff x="0" y="0"/>
          <a:chExt cx="0" cy="0"/>
        </a:xfrm>
      </p:grpSpPr>
      <p:sp>
        <p:nvSpPr>
          <p:cNvPr id="90" name="Google Shape;90;p2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91" name="Google Shape;91;p27"/>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
        <p:nvSpPr>
          <p:cNvPr id="92" name="Google Shape;92;p2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1468814" y="2066731"/>
            <a:ext cx="6452876" cy="3867538"/>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1000"/>
              </a:spcBef>
              <a:spcAft>
                <a:spcPts val="0"/>
              </a:spcAft>
              <a:buClr>
                <a:schemeClr val="dk1"/>
              </a:buClr>
              <a:buSzPts val="2000"/>
              <a:buChar char="•"/>
              <a:defRPr sz="20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10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90000"/>
              </a:lnSpc>
              <a:spcBef>
                <a:spcPts val="12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7"/>
          <p:cNvSpPr txBox="1"/>
          <p:nvPr>
            <p:ph idx="2" type="body"/>
          </p:nvPr>
        </p:nvSpPr>
        <p:spPr>
          <a:xfrm>
            <a:off x="8169196" y="2066731"/>
            <a:ext cx="3108391"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600"/>
              </a:spcBef>
              <a:spcAft>
                <a:spcPts val="0"/>
              </a:spcAft>
              <a:buClr>
                <a:schemeClr val="dk1"/>
              </a:buClr>
              <a:buSzPts val="2000"/>
              <a:buFont typeface="Arial"/>
              <a:buChar char="•"/>
              <a:defRPr sz="2000"/>
            </a:lvl2pPr>
            <a:lvl3pPr indent="-355600" lvl="2" marL="1371600" algn="l">
              <a:lnSpc>
                <a:spcPct val="90000"/>
              </a:lnSpc>
              <a:spcBef>
                <a:spcPts val="600"/>
              </a:spcBef>
              <a:spcAft>
                <a:spcPts val="0"/>
              </a:spcAft>
              <a:buClr>
                <a:schemeClr val="dk1"/>
              </a:buClr>
              <a:buSzPts val="2000"/>
              <a:buFont typeface="Arial"/>
              <a:buChar char="•"/>
              <a:defRPr sz="20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solidFill>
          <a:srgbClr val="E9F0F1"/>
        </a:solidFill>
      </p:bgPr>
    </p:bg>
    <p:spTree>
      <p:nvGrpSpPr>
        <p:cNvPr id="21" name="Shape 21"/>
        <p:cNvGrpSpPr/>
        <p:nvPr/>
      </p:nvGrpSpPr>
      <p:grpSpPr>
        <a:xfrm>
          <a:off x="0" y="0"/>
          <a:ext cx="0" cy="0"/>
          <a:chOff x="0" y="0"/>
          <a:chExt cx="0" cy="0"/>
        </a:xfrm>
      </p:grpSpPr>
      <p:sp>
        <p:nvSpPr>
          <p:cNvPr id="22" name="Google Shape;22;p16"/>
          <p:cNvSpPr txBox="1"/>
          <p:nvPr>
            <p:ph type="title"/>
          </p:nvPr>
        </p:nvSpPr>
        <p:spPr>
          <a:xfrm>
            <a:off x="1455583" y="737115"/>
            <a:ext cx="4640418" cy="5407091"/>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6388461" y="737115"/>
            <a:ext cx="4449712" cy="5407091"/>
          </a:xfrm>
          <a:prstGeom prst="rect">
            <a:avLst/>
          </a:prstGeom>
          <a:noFill/>
          <a:ln>
            <a:noFill/>
          </a:ln>
        </p:spPr>
        <p:txBody>
          <a:bodyPr anchorCtr="0" anchor="ctr"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16"/>
          <p:cNvCxnSpPr/>
          <p:nvPr/>
        </p:nvCxnSpPr>
        <p:spPr>
          <a:xfrm>
            <a:off x="896628" y="0"/>
            <a:ext cx="0" cy="5943600"/>
          </a:xfrm>
          <a:prstGeom prst="straightConnector1">
            <a:avLst/>
          </a:prstGeom>
          <a:noFill/>
          <a:ln cap="flat" cmpd="sng" w="19050">
            <a:solidFill>
              <a:srgbClr val="3F636A"/>
            </a:solidFill>
            <a:prstDash val="solid"/>
            <a:miter lim="80"/>
            <a:headEnd len="sm" w="sm" type="none"/>
            <a:tailEnd len="sm" w="sm" type="none"/>
          </a:ln>
        </p:spPr>
      </p:cxnSp>
      <p:sp>
        <p:nvSpPr>
          <p:cNvPr id="25" name="Google Shape;25;p16"/>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6" name="Google Shape;26;p1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cture and Content">
  <p:cSld name="Title Picture and Content">
    <p:bg>
      <p:bgPr>
        <a:solidFill>
          <a:srgbClr val="F2ECE9"/>
        </a:solidFill>
      </p:bgPr>
    </p:bg>
    <p:spTree>
      <p:nvGrpSpPr>
        <p:cNvPr id="27" name="Shape 27"/>
        <p:cNvGrpSpPr/>
        <p:nvPr/>
      </p:nvGrpSpPr>
      <p:grpSpPr>
        <a:xfrm>
          <a:off x="0" y="0"/>
          <a:ext cx="0" cy="0"/>
          <a:chOff x="0" y="0"/>
          <a:chExt cx="0" cy="0"/>
        </a:xfrm>
      </p:grpSpPr>
      <p:sp>
        <p:nvSpPr>
          <p:cNvPr id="28" name="Google Shape;28;p1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p:nvPr>
            <p:ph idx="2" type="pic"/>
          </p:nvPr>
        </p:nvSpPr>
        <p:spPr>
          <a:xfrm>
            <a:off x="1503363" y="2061969"/>
            <a:ext cx="4592637" cy="4805362"/>
          </a:xfrm>
          <a:prstGeom prst="rect">
            <a:avLst/>
          </a:prstGeom>
          <a:noFill/>
          <a:ln>
            <a:noFill/>
          </a:ln>
        </p:spPr>
      </p:sp>
      <p:sp>
        <p:nvSpPr>
          <p:cNvPr id="30" name="Google Shape;30;p17"/>
          <p:cNvSpPr txBox="1"/>
          <p:nvPr>
            <p:ph idx="1" type="body"/>
          </p:nvPr>
        </p:nvSpPr>
        <p:spPr>
          <a:xfrm>
            <a:off x="6787262" y="2052736"/>
            <a:ext cx="4490320" cy="480059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1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3" name="Google Shape;33;p17"/>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hank you 1">
    <p:bg>
      <p:bgPr>
        <a:solidFill>
          <a:srgbClr val="3F636A"/>
        </a:solidFill>
      </p:bgPr>
    </p:bg>
    <p:spTree>
      <p:nvGrpSpPr>
        <p:cNvPr id="34" name="Shape 34"/>
        <p:cNvGrpSpPr/>
        <p:nvPr/>
      </p:nvGrpSpPr>
      <p:grpSpPr>
        <a:xfrm>
          <a:off x="0" y="0"/>
          <a:ext cx="0" cy="0"/>
          <a:chOff x="0" y="0"/>
          <a:chExt cx="0" cy="0"/>
        </a:xfrm>
      </p:grpSpPr>
      <p:sp>
        <p:nvSpPr>
          <p:cNvPr id="35" name="Google Shape;35;p21"/>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6" name="Google Shape;36;p21"/>
          <p:cNvCxnSpPr/>
          <p:nvPr/>
        </p:nvCxnSpPr>
        <p:spPr>
          <a:xfrm>
            <a:off x="896628" y="0"/>
            <a:ext cx="0" cy="6858000"/>
          </a:xfrm>
          <a:prstGeom prst="straightConnector1">
            <a:avLst/>
          </a:prstGeom>
          <a:noFill/>
          <a:ln cap="flat" cmpd="sng" w="19050">
            <a:solidFill>
              <a:srgbClr val="F2ECE9"/>
            </a:solidFill>
            <a:prstDash val="solid"/>
            <a:miter lim="80"/>
            <a:headEnd len="sm" w="sm" type="none"/>
            <a:tailEnd len="sm" w="sm" type="none"/>
          </a:ln>
        </p:spPr>
      </p:cxnSp>
      <p:sp>
        <p:nvSpPr>
          <p:cNvPr id="37" name="Google Shape;37;p21"/>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8" name="Google Shape;38;p21"/>
          <p:cNvSpPr txBox="1"/>
          <p:nvPr>
            <p:ph type="title"/>
          </p:nvPr>
        </p:nvSpPr>
        <p:spPr>
          <a:xfrm>
            <a:off x="1317614" y="690511"/>
            <a:ext cx="496467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100000"/>
              </a:lnSpc>
              <a:spcBef>
                <a:spcPts val="1200"/>
              </a:spcBef>
              <a:spcAft>
                <a:spcPts val="0"/>
              </a:spcAft>
              <a:buClr>
                <a:schemeClr val="lt1"/>
              </a:buClr>
              <a:buSzPts val="1800"/>
              <a:buFont typeface="Arial"/>
              <a:buChar char="•"/>
              <a:defRPr sz="1800">
                <a:solidFill>
                  <a:schemeClr val="lt1"/>
                </a:solidFill>
              </a:defRPr>
            </a:lvl2pPr>
            <a:lvl3pPr indent="-330200" lvl="2" marL="1371600" algn="l">
              <a:lnSpc>
                <a:spcPct val="100000"/>
              </a:lnSpc>
              <a:spcBef>
                <a:spcPts val="1200"/>
              </a:spcBef>
              <a:spcAft>
                <a:spcPts val="0"/>
              </a:spcAft>
              <a:buClr>
                <a:schemeClr val="lt1"/>
              </a:buClr>
              <a:buSzPts val="1600"/>
              <a:buFont typeface="Arial"/>
              <a:buChar char="•"/>
              <a:defRPr sz="1600">
                <a:solidFill>
                  <a:schemeClr val="lt1"/>
                </a:solidFill>
              </a:defRPr>
            </a:lvl3pPr>
            <a:lvl4pPr indent="-317500" lvl="3" marL="1828800" algn="l">
              <a:lnSpc>
                <a:spcPct val="100000"/>
              </a:lnSpc>
              <a:spcBef>
                <a:spcPts val="1200"/>
              </a:spcBef>
              <a:spcAft>
                <a:spcPts val="0"/>
              </a:spcAft>
              <a:buClr>
                <a:schemeClr val="lt1"/>
              </a:buClr>
              <a:buSzPts val="1400"/>
              <a:buFont typeface="Arial"/>
              <a:buChar char="•"/>
              <a:defRPr sz="1400">
                <a:solidFill>
                  <a:schemeClr val="lt1"/>
                </a:solidFill>
              </a:defRPr>
            </a:lvl4pPr>
            <a:lvl5pPr indent="-317500" lvl="4" marL="2286000" algn="l">
              <a:lnSpc>
                <a:spcPct val="100000"/>
              </a:lnSpc>
              <a:spcBef>
                <a:spcPts val="1200"/>
              </a:spcBef>
              <a:spcAft>
                <a:spcPts val="0"/>
              </a:spcAft>
              <a:buClr>
                <a:schemeClr val="lt1"/>
              </a:buClr>
              <a:buSzPts val="1400"/>
              <a:buFont typeface="Arial"/>
              <a:buChar char="•"/>
              <a:defRPr sz="1400">
                <a:solidFill>
                  <a:schemeClr val="lt1"/>
                </a:solidFil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3">
  <p:cSld name="Title and 2 Content 3">
    <p:bg>
      <p:bgPr>
        <a:solidFill>
          <a:srgbClr val="F2ECE9"/>
        </a:solidFill>
      </p:bgPr>
    </p:bg>
    <p:spTree>
      <p:nvGrpSpPr>
        <p:cNvPr id="40" name="Shape 40"/>
        <p:cNvGrpSpPr/>
        <p:nvPr/>
      </p:nvGrpSpPr>
      <p:grpSpPr>
        <a:xfrm>
          <a:off x="0" y="0"/>
          <a:ext cx="0" cy="0"/>
          <a:chOff x="0" y="0"/>
          <a:chExt cx="0" cy="0"/>
        </a:xfrm>
      </p:grpSpPr>
      <p:sp>
        <p:nvSpPr>
          <p:cNvPr id="41" name="Google Shape;41;p18"/>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1468815" y="2057401"/>
            <a:ext cx="3068678" cy="4119463"/>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AutoNum type="arabicPeriod"/>
              <a:defRPr sz="2000"/>
            </a:lvl1pPr>
            <a:lvl2pPr indent="-355600" lvl="1" marL="914400" algn="l">
              <a:lnSpc>
                <a:spcPct val="100000"/>
              </a:lnSpc>
              <a:spcBef>
                <a:spcPts val="1200"/>
              </a:spcBef>
              <a:spcAft>
                <a:spcPts val="0"/>
              </a:spcAft>
              <a:buClr>
                <a:schemeClr val="dk1"/>
              </a:buClr>
              <a:buSzPts val="2000"/>
              <a:buFont typeface="Arial"/>
              <a:buAutoNum type="alphaLcPeriod"/>
              <a:defRPr sz="2000"/>
            </a:lvl2pPr>
            <a:lvl3pPr indent="-355600" lvl="2" marL="1371600" algn="l">
              <a:lnSpc>
                <a:spcPct val="90000"/>
              </a:lnSpc>
              <a:spcBef>
                <a:spcPts val="1200"/>
              </a:spcBef>
              <a:spcAft>
                <a:spcPts val="0"/>
              </a:spcAft>
              <a:buClr>
                <a:schemeClr val="dk1"/>
              </a:buClr>
              <a:buSzPts val="2000"/>
              <a:buFont typeface="Arial"/>
              <a:buAutoNum type="arabicParenR"/>
              <a:defRPr sz="2000"/>
            </a:lvl3pPr>
            <a:lvl4pPr indent="-355600" lvl="3" marL="1828800" algn="l">
              <a:lnSpc>
                <a:spcPct val="90000"/>
              </a:lnSpc>
              <a:spcBef>
                <a:spcPts val="1200"/>
              </a:spcBef>
              <a:spcAft>
                <a:spcPts val="0"/>
              </a:spcAft>
              <a:buClr>
                <a:schemeClr val="dk1"/>
              </a:buClr>
              <a:buSzPts val="2000"/>
              <a:buFont typeface="Arial"/>
              <a:buAutoNum type="alphaLcParenR"/>
              <a:defRPr sz="2000"/>
            </a:lvl4pPr>
            <a:lvl5pPr indent="-355600" lvl="4" marL="2286000" algn="l">
              <a:lnSpc>
                <a:spcPct val="90000"/>
              </a:lnSpc>
              <a:spcBef>
                <a:spcPts val="1200"/>
              </a:spcBef>
              <a:spcAft>
                <a:spcPts val="0"/>
              </a:spcAft>
              <a:buClr>
                <a:schemeClr val="dk1"/>
              </a:buClr>
              <a:buSzPts val="2000"/>
              <a:buFont typeface="Arial"/>
              <a:buAutoNum type="romanLcPeriod"/>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 type="body"/>
          </p:nvPr>
        </p:nvSpPr>
        <p:spPr>
          <a:xfrm>
            <a:off x="5191727" y="2057401"/>
            <a:ext cx="6085857"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5" name="Google Shape;45;p18"/>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
        <p:nvSpPr>
          <p:cNvPr id="46" name="Google Shape;46;p18"/>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bg>
      <p:bgPr>
        <a:solidFill>
          <a:srgbClr val="F2ECE9"/>
        </a:solidFill>
      </p:bgPr>
    </p:bg>
    <p:spTree>
      <p:nvGrpSpPr>
        <p:cNvPr id="47" name="Shape 47"/>
        <p:cNvGrpSpPr/>
        <p:nvPr/>
      </p:nvGrpSpPr>
      <p:grpSpPr>
        <a:xfrm>
          <a:off x="0" y="0"/>
          <a:ext cx="0" cy="0"/>
          <a:chOff x="0" y="0"/>
          <a:chExt cx="0" cy="0"/>
        </a:xfrm>
      </p:grpSpPr>
      <p:sp>
        <p:nvSpPr>
          <p:cNvPr id="48" name="Google Shape;48;p19"/>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9" name="Google Shape;49;p19"/>
          <p:cNvCxnSpPr/>
          <p:nvPr/>
        </p:nvCxnSpPr>
        <p:spPr>
          <a:xfrm>
            <a:off x="896628" y="0"/>
            <a:ext cx="0" cy="5943600"/>
          </a:xfrm>
          <a:prstGeom prst="straightConnector1">
            <a:avLst/>
          </a:prstGeom>
          <a:noFill/>
          <a:ln cap="flat" cmpd="sng" w="19050">
            <a:solidFill>
              <a:srgbClr val="DF978A"/>
            </a:solidFill>
            <a:prstDash val="solid"/>
            <a:miter lim="80"/>
            <a:headEnd len="sm" w="sm" type="none"/>
            <a:tailEnd len="sm" w="sm" type="none"/>
          </a:ln>
        </p:spPr>
      </p:cxnSp>
      <p:sp>
        <p:nvSpPr>
          <p:cNvPr id="50" name="Google Shape;50;p19"/>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accent6"/>
        </a:solidFill>
      </p:bgPr>
    </p:bg>
    <p:spTree>
      <p:nvGrpSpPr>
        <p:cNvPr id="52" name="Shape 52"/>
        <p:cNvGrpSpPr/>
        <p:nvPr/>
      </p:nvGrpSpPr>
      <p:grpSpPr>
        <a:xfrm>
          <a:off x="0" y="0"/>
          <a:ext cx="0" cy="0"/>
          <a:chOff x="0" y="0"/>
          <a:chExt cx="0" cy="0"/>
        </a:xfrm>
      </p:grpSpPr>
      <p:sp>
        <p:nvSpPr>
          <p:cNvPr id="53" name="Google Shape;53;p20"/>
          <p:cNvSpPr txBox="1"/>
          <p:nvPr>
            <p:ph type="title"/>
          </p:nvPr>
        </p:nvSpPr>
        <p:spPr>
          <a:xfrm>
            <a:off x="1038031" y="1068169"/>
            <a:ext cx="10115939" cy="268154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p:nvPr/>
        </p:nvSpPr>
        <p:spPr>
          <a:xfrm>
            <a:off x="914400" y="914400"/>
            <a:ext cx="10363200" cy="5029200"/>
          </a:xfrm>
          <a:prstGeom prst="rect">
            <a:avLst/>
          </a:prstGeom>
          <a:noFill/>
          <a:ln cap="flat" cmpd="sng" w="19050">
            <a:solidFill>
              <a:schemeClr val="lt1"/>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5" name="Google Shape;55;p20"/>
          <p:cNvSpPr/>
          <p:nvPr/>
        </p:nvSpPr>
        <p:spPr>
          <a:xfrm>
            <a:off x="0" y="594360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6" name="Google Shape;56;p20"/>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7" name="Google Shape;57;p20"/>
          <p:cNvSpPr txBox="1"/>
          <p:nvPr>
            <p:ph idx="1" type="body"/>
          </p:nvPr>
        </p:nvSpPr>
        <p:spPr>
          <a:xfrm>
            <a:off x="1038031" y="4027047"/>
            <a:ext cx="10115939" cy="1762783"/>
          </a:xfrm>
          <a:prstGeom prst="rect">
            <a:avLst/>
          </a:prstGeom>
          <a:noFill/>
          <a:ln>
            <a:noFill/>
          </a:ln>
        </p:spPr>
        <p:txBody>
          <a:bodyPr anchorCtr="0" anchor="t" bIns="45700" lIns="91425" spcFirstLastPara="1" rIns="91425" wrap="square" tIns="45700">
            <a:normAutofit/>
          </a:bodyPr>
          <a:lstStyle>
            <a:lvl1pPr indent="-228600" lvl="0" marL="457200" algn="ctr">
              <a:lnSpc>
                <a:spcPct val="80000"/>
              </a:lnSpc>
              <a:spcBef>
                <a:spcPts val="0"/>
              </a:spcBef>
              <a:spcAft>
                <a:spcPts val="0"/>
              </a:spcAft>
              <a:buClr>
                <a:schemeClr val="lt1"/>
              </a:buClr>
              <a:buSzPts val="2000"/>
              <a:buNone/>
              <a:defRPr sz="20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bg>
      <p:bgPr>
        <a:solidFill>
          <a:srgbClr val="3F636A"/>
        </a:solidFill>
      </p:bgPr>
    </p:bg>
    <p:spTree>
      <p:nvGrpSpPr>
        <p:cNvPr id="58" name="Shape 58"/>
        <p:cNvGrpSpPr/>
        <p:nvPr/>
      </p:nvGrpSpPr>
      <p:grpSpPr>
        <a:xfrm>
          <a:off x="0" y="0"/>
          <a:ext cx="0" cy="0"/>
          <a:chOff x="0" y="0"/>
          <a:chExt cx="0" cy="0"/>
        </a:xfrm>
      </p:grpSpPr>
      <p:sp>
        <p:nvSpPr>
          <p:cNvPr id="59" name="Google Shape;59;p22"/>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0" name="Google Shape;60;p22"/>
          <p:cNvCxnSpPr/>
          <p:nvPr/>
        </p:nvCxnSpPr>
        <p:spPr>
          <a:xfrm>
            <a:off x="896628" y="0"/>
            <a:ext cx="0" cy="6858000"/>
          </a:xfrm>
          <a:prstGeom prst="straightConnector1">
            <a:avLst/>
          </a:prstGeom>
          <a:noFill/>
          <a:ln cap="flat" cmpd="sng" w="19050">
            <a:solidFill>
              <a:srgbClr val="F2ECE9"/>
            </a:solidFill>
            <a:prstDash val="solid"/>
            <a:miter lim="80"/>
            <a:headEnd len="sm" w="sm" type="none"/>
            <a:tailEnd len="sm" w="sm" type="none"/>
          </a:ln>
        </p:spPr>
      </p:cxnSp>
      <p:sp>
        <p:nvSpPr>
          <p:cNvPr id="61" name="Google Shape;61;p22"/>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2" name="Google Shape;62;p22"/>
          <p:cNvSpPr txBox="1"/>
          <p:nvPr>
            <p:ph type="title"/>
          </p:nvPr>
        </p:nvSpPr>
        <p:spPr>
          <a:xfrm>
            <a:off x="1317615" y="690511"/>
            <a:ext cx="518582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
  <p:cSld name="Title and Picture">
    <p:bg>
      <p:bgPr>
        <a:solidFill>
          <a:srgbClr val="E9F0F1"/>
        </a:solidFill>
      </p:bgPr>
    </p:bg>
    <p:spTree>
      <p:nvGrpSpPr>
        <p:cNvPr id="63" name="Shape 63"/>
        <p:cNvGrpSpPr/>
        <p:nvPr/>
      </p:nvGrpSpPr>
      <p:grpSpPr>
        <a:xfrm>
          <a:off x="0" y="0"/>
          <a:ext cx="0" cy="0"/>
          <a:chOff x="0" y="0"/>
          <a:chExt cx="0" cy="0"/>
        </a:xfrm>
      </p:grpSpPr>
      <p:sp>
        <p:nvSpPr>
          <p:cNvPr id="64" name="Google Shape;64;p23"/>
          <p:cNvSpPr txBox="1"/>
          <p:nvPr>
            <p:ph type="title"/>
          </p:nvPr>
        </p:nvSpPr>
        <p:spPr>
          <a:xfrm>
            <a:off x="1353827" y="1278294"/>
            <a:ext cx="5000318" cy="49041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p:nvPr>
            <p:ph idx="2" type="pic"/>
          </p:nvPr>
        </p:nvSpPr>
        <p:spPr>
          <a:xfrm>
            <a:off x="6642169" y="-1"/>
            <a:ext cx="4635426" cy="6857999"/>
          </a:xfrm>
          <a:prstGeom prst="rect">
            <a:avLst/>
          </a:prstGeom>
          <a:noFill/>
          <a:ln>
            <a:noFill/>
          </a:ln>
        </p:spPr>
      </p:sp>
      <p:sp>
        <p:nvSpPr>
          <p:cNvPr id="66" name="Google Shape;66;p23"/>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7" name="Google Shape;67;p23"/>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8" name="Google Shape;68;p23"/>
          <p:cNvCxnSpPr/>
          <p:nvPr/>
        </p:nvCxnSpPr>
        <p:spPr>
          <a:xfrm>
            <a:off x="896628" y="0"/>
            <a:ext cx="0" cy="6858000"/>
          </a:xfrm>
          <a:prstGeom prst="straightConnector1">
            <a:avLst/>
          </a:prstGeom>
          <a:noFill/>
          <a:ln cap="flat" cmpd="sng" w="19050">
            <a:solidFill>
              <a:srgbClr val="3F636A"/>
            </a:solidFill>
            <a:prstDash val="solid"/>
            <a:miter lim="8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4" name="Google Shape;14;p14"/>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mailto:pipochair1@oavirtualregion.org" TargetMode="External"/><Relationship Id="rId4" Type="http://schemas.openxmlformats.org/officeDocument/2006/relationships/hyperlink" Target="https://oavirtualregion.org/vr-calendar/" TargetMode="External"/><Relationship Id="rId5"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avirtualregion.org/" TargetMode="External"/><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avirtualregion.org/"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avirtualregion.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avirtualregion.org/" TargetMode="External"/><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hyperlink" Target="https://oavirtualregio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title"/>
          </p:nvPr>
        </p:nvSpPr>
        <p:spPr>
          <a:xfrm>
            <a:off x="1468824" y="503850"/>
            <a:ext cx="8655900" cy="142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Clr>
                <a:schemeClr val="dk1"/>
              </a:buClr>
              <a:buSzPct val="93311"/>
              <a:buFont typeface="Arial"/>
              <a:buNone/>
            </a:pPr>
            <a:r>
              <a:rPr b="1" lang="en-US" sz="3322">
                <a:solidFill>
                  <a:srgbClr val="0000FF"/>
                </a:solidFill>
              </a:rPr>
              <a:t>The Virtual Region </a:t>
            </a:r>
            <a:endParaRPr b="1" sz="3322">
              <a:solidFill>
                <a:srgbClr val="0000FF"/>
              </a:solidFill>
            </a:endParaRPr>
          </a:p>
          <a:p>
            <a:pPr indent="0" lvl="0" marL="0" rtl="0" algn="ctr">
              <a:lnSpc>
                <a:spcPct val="90000"/>
              </a:lnSpc>
              <a:spcBef>
                <a:spcPts val="0"/>
              </a:spcBef>
              <a:spcAft>
                <a:spcPts val="0"/>
              </a:spcAft>
              <a:buClr>
                <a:schemeClr val="dk1"/>
              </a:buClr>
              <a:buSzPct val="93311"/>
              <a:buFont typeface="Arial"/>
              <a:buNone/>
            </a:pPr>
            <a:r>
              <a:rPr b="1" lang="en-US" sz="3322">
                <a:solidFill>
                  <a:srgbClr val="0000FF"/>
                </a:solidFill>
              </a:rPr>
              <a:t>Public Information Professional Outreach/</a:t>
            </a:r>
            <a:br>
              <a:rPr b="1" lang="en-US" sz="3322">
                <a:solidFill>
                  <a:srgbClr val="0000FF"/>
                </a:solidFill>
              </a:rPr>
            </a:br>
            <a:r>
              <a:rPr b="1" lang="en-US" sz="3322">
                <a:solidFill>
                  <a:srgbClr val="0000FF"/>
                </a:solidFill>
              </a:rPr>
              <a:t>Unity With Diversity Committee (PIPO/UWD)</a:t>
            </a:r>
            <a:endParaRPr sz="2933"/>
          </a:p>
        </p:txBody>
      </p:sp>
      <p:pic>
        <p:nvPicPr>
          <p:cNvPr id="101" name="Google Shape;101;p1"/>
          <p:cNvPicPr preferRelativeResize="0"/>
          <p:nvPr/>
        </p:nvPicPr>
        <p:blipFill rotWithShape="1">
          <a:blip r:embed="rId3">
            <a:alphaModFix/>
          </a:blip>
          <a:srcRect b="0" l="0" r="0" t="10802"/>
          <a:stretch/>
        </p:blipFill>
        <p:spPr>
          <a:xfrm>
            <a:off x="1572460" y="2256062"/>
            <a:ext cx="8552265" cy="4119463"/>
          </a:xfrm>
          <a:prstGeom prst="rect">
            <a:avLst/>
          </a:prstGeom>
          <a:solidFill>
            <a:srgbClr val="FFFFFF"/>
          </a:solidFill>
          <a:ln>
            <a:noFill/>
          </a:ln>
        </p:spPr>
      </p:pic>
      <p:sp>
        <p:nvSpPr>
          <p:cNvPr id="102" name="Google Shape;102;p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03" name="Google Shape;103;p1"/>
          <p:cNvSpPr txBox="1"/>
          <p:nvPr/>
        </p:nvSpPr>
        <p:spPr>
          <a:xfrm>
            <a:off x="1655900" y="1931550"/>
            <a:ext cx="8468700" cy="264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31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1" name="Shape 181"/>
        <p:cNvGrpSpPr/>
        <p:nvPr/>
      </p:nvGrpSpPr>
      <p:grpSpPr>
        <a:xfrm>
          <a:off x="0" y="0"/>
          <a:ext cx="0" cy="0"/>
          <a:chOff x="0" y="0"/>
          <a:chExt cx="0" cy="0"/>
        </a:xfrm>
      </p:grpSpPr>
      <p:sp>
        <p:nvSpPr>
          <p:cNvPr id="182" name="Google Shape;182;p12"/>
          <p:cNvSpPr txBox="1"/>
          <p:nvPr>
            <p:ph type="title"/>
          </p:nvPr>
        </p:nvSpPr>
        <p:spPr>
          <a:xfrm>
            <a:off x="1317625" y="690500"/>
            <a:ext cx="4626600" cy="5253000"/>
          </a:xfrm>
          <a:prstGeom prst="rect">
            <a:avLst/>
          </a:prstGeom>
          <a:solidFill>
            <a:schemeClr val="lt1"/>
          </a:solidFill>
          <a:ln>
            <a:noFill/>
          </a:ln>
          <a:effectLst>
            <a:outerShdw blurRad="57150" rotWithShape="0" algn="bl" dir="5400000" dist="19050">
              <a:srgbClr val="000000">
                <a:alpha val="50196"/>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lang="en-US" sz="4600">
                <a:solidFill>
                  <a:schemeClr val="dk2"/>
                </a:solidFill>
              </a:rPr>
              <a:t>Thank</a:t>
            </a:r>
            <a:br>
              <a:rPr lang="en-US" sz="4600">
                <a:solidFill>
                  <a:schemeClr val="dk2"/>
                </a:solidFill>
              </a:rPr>
            </a:br>
            <a:r>
              <a:rPr lang="en-US" sz="4600">
                <a:solidFill>
                  <a:schemeClr val="dk2"/>
                </a:solidFill>
              </a:rPr>
              <a:t>you</a:t>
            </a:r>
            <a:endParaRPr sz="4600">
              <a:solidFill>
                <a:schemeClr val="dk2"/>
              </a:solidFill>
            </a:endParaRPr>
          </a:p>
          <a:p>
            <a:pPr indent="0" lvl="0" marL="0" rtl="0" algn="ctr">
              <a:lnSpc>
                <a:spcPct val="90000"/>
              </a:lnSpc>
              <a:spcBef>
                <a:spcPts val="0"/>
              </a:spcBef>
              <a:spcAft>
                <a:spcPts val="0"/>
              </a:spcAft>
              <a:buClr>
                <a:schemeClr val="lt1"/>
              </a:buClr>
              <a:buSzPts val="6000"/>
              <a:buFont typeface="Arial"/>
              <a:buNone/>
            </a:pPr>
            <a:r>
              <a:t/>
            </a:r>
            <a:endParaRPr sz="1600">
              <a:solidFill>
                <a:schemeClr val="dk2"/>
              </a:solidFill>
            </a:endParaRPr>
          </a:p>
          <a:p>
            <a:pPr indent="0" lvl="0" marL="0" rtl="0" algn="ctr">
              <a:lnSpc>
                <a:spcPct val="90000"/>
              </a:lnSpc>
              <a:spcBef>
                <a:spcPts val="0"/>
              </a:spcBef>
              <a:spcAft>
                <a:spcPts val="0"/>
              </a:spcAft>
              <a:buClr>
                <a:schemeClr val="lt1"/>
              </a:buClr>
              <a:buSzPts val="6000"/>
              <a:buFont typeface="Arial"/>
              <a:buNone/>
            </a:pPr>
            <a:r>
              <a:rPr lang="en-US" sz="1800">
                <a:solidFill>
                  <a:schemeClr val="dk2"/>
                </a:solidFill>
              </a:rPr>
              <a:t>Together we can help spread the Message &amp; be the Message</a:t>
            </a:r>
            <a:endParaRPr sz="1800">
              <a:solidFill>
                <a:schemeClr val="dk2"/>
              </a:solidFill>
            </a:endParaRPr>
          </a:p>
          <a:p>
            <a:pPr indent="0" lvl="0" marL="0" rtl="0" algn="ctr">
              <a:lnSpc>
                <a:spcPct val="90000"/>
              </a:lnSpc>
              <a:spcBef>
                <a:spcPts val="0"/>
              </a:spcBef>
              <a:spcAft>
                <a:spcPts val="0"/>
              </a:spcAft>
              <a:buClr>
                <a:schemeClr val="lt1"/>
              </a:buClr>
              <a:buSzPts val="6000"/>
              <a:buFont typeface="Arial"/>
              <a:buNone/>
            </a:pPr>
            <a:r>
              <a:t/>
            </a:r>
            <a:endParaRPr sz="800">
              <a:solidFill>
                <a:schemeClr val="dk2"/>
              </a:solidFill>
            </a:endParaRPr>
          </a:p>
          <a:p>
            <a:pPr indent="0" lvl="0" marL="0" rtl="0" algn="l">
              <a:lnSpc>
                <a:spcPct val="90000"/>
              </a:lnSpc>
              <a:spcBef>
                <a:spcPts val="0"/>
              </a:spcBef>
              <a:spcAft>
                <a:spcPts val="0"/>
              </a:spcAft>
              <a:buClr>
                <a:schemeClr val="lt1"/>
              </a:buClr>
              <a:buSzPts val="6000"/>
              <a:buFont typeface="Arial"/>
              <a:buNone/>
            </a:pPr>
            <a:r>
              <a:t/>
            </a:r>
            <a:endParaRPr sz="2200">
              <a:solidFill>
                <a:schemeClr val="dk2"/>
              </a:solidFill>
            </a:endParaRPr>
          </a:p>
        </p:txBody>
      </p:sp>
      <p:sp>
        <p:nvSpPr>
          <p:cNvPr id="183" name="Google Shape;183;p12"/>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000"/>
              <a:buNone/>
            </a:pPr>
            <a:r>
              <a:rPr b="1" lang="en-US">
                <a:latin typeface="Open Sans"/>
                <a:ea typeface="Open Sans"/>
                <a:cs typeface="Open Sans"/>
                <a:sym typeface="Open Sans"/>
              </a:rPr>
              <a:t>Melanie B</a:t>
            </a:r>
            <a:br>
              <a:rPr b="1" lang="en-US">
                <a:latin typeface="Open Sans"/>
                <a:ea typeface="Open Sans"/>
                <a:cs typeface="Open Sans"/>
                <a:sym typeface="Open Sans"/>
              </a:rPr>
            </a:br>
            <a:r>
              <a:rPr b="1" lang="en-US">
                <a:latin typeface="Open Sans"/>
                <a:ea typeface="Open Sans"/>
                <a:cs typeface="Open Sans"/>
                <a:sym typeface="Open Sans"/>
              </a:rPr>
              <a:t>PIPO/UWD Chair</a:t>
            </a:r>
            <a:br>
              <a:rPr lang="en-US"/>
            </a:br>
            <a:r>
              <a:rPr lang="en-US" u="sng">
                <a:solidFill>
                  <a:schemeClr val="hlink"/>
                </a:solidFill>
                <a:latin typeface="Arial"/>
                <a:ea typeface="Arial"/>
                <a:cs typeface="Arial"/>
                <a:sym typeface="Arial"/>
                <a:hlinkClick r:id="rId3"/>
              </a:rPr>
              <a:t>pipochair1@oavirtualregion.org</a:t>
            </a:r>
            <a:r>
              <a:rPr lang="en-US">
                <a:latin typeface="Arial"/>
                <a:ea typeface="Arial"/>
                <a:cs typeface="Arial"/>
                <a:sym typeface="Arial"/>
              </a:rPr>
              <a:t> </a:t>
            </a:r>
            <a:br>
              <a:rPr lang="en-US">
                <a:latin typeface="Arial"/>
                <a:ea typeface="Arial"/>
                <a:cs typeface="Arial"/>
                <a:sym typeface="Arial"/>
              </a:rPr>
            </a:br>
            <a:endParaRPr>
              <a:latin typeface="Arial"/>
              <a:ea typeface="Arial"/>
              <a:cs typeface="Arial"/>
              <a:sym typeface="Arial"/>
            </a:endParaRPr>
          </a:p>
          <a:p>
            <a:pPr indent="0" lvl="0" marL="0" rtl="0" algn="l">
              <a:lnSpc>
                <a:spcPct val="100000"/>
              </a:lnSpc>
              <a:spcBef>
                <a:spcPts val="1200"/>
              </a:spcBef>
              <a:spcAft>
                <a:spcPts val="0"/>
              </a:spcAft>
              <a:buClr>
                <a:schemeClr val="lt1"/>
              </a:buClr>
              <a:buSzPts val="2000"/>
              <a:buNone/>
            </a:pPr>
            <a:r>
              <a:rPr lang="en-US">
                <a:latin typeface="Arial"/>
                <a:ea typeface="Arial"/>
                <a:cs typeface="Arial"/>
                <a:sym typeface="Arial"/>
              </a:rPr>
              <a:t>Look forward to serving with you.</a:t>
            </a:r>
            <a:endParaRPr>
              <a:latin typeface="Arial"/>
              <a:ea typeface="Arial"/>
              <a:cs typeface="Arial"/>
              <a:sym typeface="Arial"/>
            </a:endParaRPr>
          </a:p>
          <a:p>
            <a:pPr indent="0" lvl="0" marL="0" rtl="0" algn="l">
              <a:lnSpc>
                <a:spcPct val="100000"/>
              </a:lnSpc>
              <a:spcBef>
                <a:spcPts val="1200"/>
              </a:spcBef>
              <a:spcAft>
                <a:spcPts val="0"/>
              </a:spcAft>
              <a:buClr>
                <a:schemeClr val="lt1"/>
              </a:buClr>
              <a:buSzPts val="2000"/>
              <a:buNone/>
            </a:pPr>
            <a:r>
              <a:rPr lang="en-US">
                <a:latin typeface="Arial"/>
                <a:ea typeface="Arial"/>
                <a:cs typeface="Arial"/>
                <a:sym typeface="Arial"/>
              </a:rPr>
              <a:t>See you at the next PIPO/UWD meeting!</a:t>
            </a:r>
            <a:br>
              <a:rPr lang="en-US">
                <a:latin typeface="Arial"/>
                <a:ea typeface="Arial"/>
                <a:cs typeface="Arial"/>
                <a:sym typeface="Arial"/>
              </a:rPr>
            </a:br>
            <a:endParaRPr>
              <a:latin typeface="Arial"/>
              <a:ea typeface="Arial"/>
              <a:cs typeface="Arial"/>
              <a:sym typeface="Arial"/>
            </a:endParaRPr>
          </a:p>
          <a:p>
            <a:pPr indent="0" lvl="0" marL="0" rtl="0" algn="l">
              <a:lnSpc>
                <a:spcPct val="100000"/>
              </a:lnSpc>
              <a:spcBef>
                <a:spcPts val="1200"/>
              </a:spcBef>
              <a:spcAft>
                <a:spcPts val="0"/>
              </a:spcAft>
              <a:buClr>
                <a:schemeClr val="lt1"/>
              </a:buClr>
              <a:buSzPts val="2000"/>
              <a:buNone/>
            </a:pPr>
            <a:r>
              <a:rPr lang="en-US">
                <a:latin typeface="Arial"/>
                <a:ea typeface="Arial"/>
                <a:cs typeface="Arial"/>
                <a:sym typeface="Arial"/>
              </a:rPr>
              <a:t>Saturday June 6th, 2026 at 4pm EDT</a:t>
            </a:r>
            <a:endParaRPr>
              <a:latin typeface="Arial"/>
              <a:ea typeface="Arial"/>
              <a:cs typeface="Arial"/>
              <a:sym typeface="Arial"/>
            </a:endParaRPr>
          </a:p>
          <a:p>
            <a:pPr indent="0" lvl="0" marL="0" rtl="0" algn="l">
              <a:lnSpc>
                <a:spcPct val="100000"/>
              </a:lnSpc>
              <a:spcBef>
                <a:spcPts val="1200"/>
              </a:spcBef>
              <a:spcAft>
                <a:spcPts val="0"/>
              </a:spcAft>
              <a:buClr>
                <a:schemeClr val="lt1"/>
              </a:buClr>
              <a:buSzPts val="2000"/>
              <a:buNone/>
            </a:pPr>
            <a:r>
              <a:rPr lang="en-US" u="sng">
                <a:solidFill>
                  <a:schemeClr val="hlink"/>
                </a:solidFill>
                <a:latin typeface="Arial"/>
                <a:ea typeface="Arial"/>
                <a:cs typeface="Arial"/>
                <a:sym typeface="Arial"/>
                <a:hlinkClick r:id="rId4"/>
              </a:rPr>
              <a:t>https://oavirtualregion.org/vr-calendar/</a:t>
            </a:r>
            <a:r>
              <a:rPr lang="en-US">
                <a:latin typeface="Arial"/>
                <a:ea typeface="Arial"/>
                <a:cs typeface="Arial"/>
                <a:sym typeface="Arial"/>
              </a:rPr>
              <a:t> </a:t>
            </a:r>
            <a:endParaRPr/>
          </a:p>
          <a:p>
            <a:pPr indent="0" lvl="0" marL="0" rtl="0" algn="l">
              <a:lnSpc>
                <a:spcPct val="100000"/>
              </a:lnSpc>
              <a:spcBef>
                <a:spcPts val="1200"/>
              </a:spcBef>
              <a:spcAft>
                <a:spcPts val="0"/>
              </a:spcAft>
              <a:buClr>
                <a:schemeClr val="lt1"/>
              </a:buClr>
              <a:buSzPts val="2000"/>
              <a:buNone/>
            </a:pPr>
            <a:r>
              <a:t/>
            </a:r>
            <a:endParaRPr/>
          </a:p>
        </p:txBody>
      </p:sp>
      <p:pic>
        <p:nvPicPr>
          <p:cNvPr id="184" name="Google Shape;184;p12" title="hand in.gif"/>
          <p:cNvPicPr preferRelativeResize="0"/>
          <p:nvPr/>
        </p:nvPicPr>
        <p:blipFill rotWithShape="1">
          <a:blip r:embed="rId5">
            <a:alphaModFix/>
          </a:blip>
          <a:srcRect b="0" l="0" r="0" t="0"/>
          <a:stretch/>
        </p:blipFill>
        <p:spPr>
          <a:xfrm>
            <a:off x="1612038" y="1562213"/>
            <a:ext cx="4010025" cy="1457325"/>
          </a:xfrm>
          <a:prstGeom prst="rect">
            <a:avLst/>
          </a:prstGeom>
          <a:noFill/>
          <a:ln>
            <a:noFill/>
          </a:ln>
        </p:spPr>
      </p:pic>
      <p:sp>
        <p:nvSpPr>
          <p:cNvPr id="185" name="Google Shape;185;p12"/>
          <p:cNvSpPr txBox="1"/>
          <p:nvPr>
            <p:ph idx="4294967295"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a:bodyPr>
          <a:lstStyle/>
          <a:p>
            <a:pPr indent="0" lvl="0" marL="0" rtl="0" algn="ctr">
              <a:lnSpc>
                <a:spcPct val="90000"/>
              </a:lnSpc>
              <a:spcBef>
                <a:spcPts val="0"/>
              </a:spcBef>
              <a:spcAft>
                <a:spcPts val="0"/>
              </a:spcAft>
              <a:buClr>
                <a:schemeClr val="dk1"/>
              </a:buClr>
              <a:buSzPts val="3100"/>
              <a:buFont typeface="Arial"/>
              <a:buNone/>
            </a:pPr>
            <a:r>
              <a:rPr lang="en-US" sz="3100"/>
              <a:t>The Public Information Professional Outreach</a:t>
            </a:r>
            <a:br>
              <a:rPr lang="en-US" sz="3100"/>
            </a:br>
            <a:r>
              <a:rPr lang="en-US" sz="3100"/>
              <a:t>Unity With Diversity Committee</a:t>
            </a:r>
            <a:br>
              <a:rPr lang="en-US" sz="3100"/>
            </a:br>
            <a:r>
              <a:rPr lang="en-US" sz="3100"/>
              <a:t>(PIPO/UWD)</a:t>
            </a:r>
            <a:endParaRPr/>
          </a:p>
        </p:txBody>
      </p:sp>
      <p:pic>
        <p:nvPicPr>
          <p:cNvPr id="191" name="Google Shape;191;p13"/>
          <p:cNvPicPr preferRelativeResize="0"/>
          <p:nvPr/>
        </p:nvPicPr>
        <p:blipFill rotWithShape="1">
          <a:blip r:embed="rId3">
            <a:alphaModFix/>
          </a:blip>
          <a:srcRect b="2" l="0" r="2" t="10800"/>
          <a:stretch/>
        </p:blipFill>
        <p:spPr>
          <a:xfrm>
            <a:off x="1450153" y="2108722"/>
            <a:ext cx="8552264" cy="4119463"/>
          </a:xfrm>
          <a:prstGeom prst="rect">
            <a:avLst/>
          </a:prstGeom>
          <a:solidFill>
            <a:srgbClr val="FFFFFF"/>
          </a:solidFill>
          <a:ln>
            <a:noFill/>
          </a:ln>
        </p:spPr>
      </p:pic>
      <p:sp>
        <p:nvSpPr>
          <p:cNvPr id="192" name="Google Shape;192;p1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1566900" y="2284575"/>
            <a:ext cx="9058200" cy="28221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1200"/>
              </a:spcBef>
              <a:spcAft>
                <a:spcPts val="0"/>
              </a:spcAft>
              <a:buSzPts val="2000"/>
              <a:buNone/>
            </a:pPr>
            <a:r>
              <a:rPr lang="en-US" sz="2692"/>
              <a:t>The Public Information, Professional Outreach, and Unity With Diversity Committee, (PIPO/UWD), exists for one clear and meaningful purpose: </a:t>
            </a:r>
            <a:endParaRPr sz="2692"/>
          </a:p>
          <a:p>
            <a:pPr indent="0" lvl="0" marL="0" rtl="0" algn="ctr">
              <a:lnSpc>
                <a:spcPct val="100000"/>
              </a:lnSpc>
              <a:spcBef>
                <a:spcPts val="1200"/>
              </a:spcBef>
              <a:spcAft>
                <a:spcPts val="0"/>
              </a:spcAft>
              <a:buSzPts val="2000"/>
              <a:buNone/>
            </a:pPr>
            <a:r>
              <a:rPr b="1" lang="en-US" sz="2992">
                <a:solidFill>
                  <a:srgbClr val="CC0000"/>
                </a:solidFill>
                <a:latin typeface="Open Sans"/>
                <a:ea typeface="Open Sans"/>
                <a:cs typeface="Open Sans"/>
                <a:sym typeface="Open Sans"/>
              </a:rPr>
              <a:t>To carry the message of recovery and grow the hands and hearts of those willing to share it.</a:t>
            </a:r>
            <a:r>
              <a:rPr b="1" lang="en-US" sz="2592">
                <a:solidFill>
                  <a:srgbClr val="CC0000"/>
                </a:solidFill>
                <a:latin typeface="Open Sans"/>
                <a:ea typeface="Open Sans"/>
                <a:cs typeface="Open Sans"/>
                <a:sym typeface="Open Sans"/>
              </a:rPr>
              <a:t> </a:t>
            </a:r>
            <a:endParaRPr b="1" sz="2592">
              <a:solidFill>
                <a:srgbClr val="CC0000"/>
              </a:solidFill>
              <a:latin typeface="Open Sans"/>
              <a:ea typeface="Open Sans"/>
              <a:cs typeface="Open Sans"/>
              <a:sym typeface="Open Sans"/>
            </a:endParaRPr>
          </a:p>
        </p:txBody>
      </p:sp>
      <p:sp>
        <p:nvSpPr>
          <p:cNvPr id="109" name="Google Shape;109;p2"/>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10" name="Google Shape;110;p2"/>
          <p:cNvPicPr preferRelativeResize="0"/>
          <p:nvPr/>
        </p:nvPicPr>
        <p:blipFill rotWithShape="1">
          <a:blip r:embed="rId3">
            <a:alphaModFix/>
          </a:blip>
          <a:srcRect b="0" l="0" r="0" t="0"/>
          <a:stretch/>
        </p:blipFill>
        <p:spPr>
          <a:xfrm>
            <a:off x="3932200" y="297625"/>
            <a:ext cx="3882951" cy="1324500"/>
          </a:xfrm>
          <a:prstGeom prst="rect">
            <a:avLst/>
          </a:prstGeom>
          <a:noFill/>
          <a:ln>
            <a:noFill/>
          </a:ln>
        </p:spPr>
      </p:pic>
      <p:sp>
        <p:nvSpPr>
          <p:cNvPr id="111" name="Google Shape;111;p2"/>
          <p:cNvSpPr txBox="1"/>
          <p:nvPr/>
        </p:nvSpPr>
        <p:spPr>
          <a:xfrm>
            <a:off x="1566900" y="1781850"/>
            <a:ext cx="9058200"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Clr>
                <a:schemeClr val="dk1"/>
              </a:buClr>
              <a:buSzPts val="1100"/>
              <a:buFont typeface="Arial"/>
              <a:buNone/>
            </a:pPr>
            <a:r>
              <a:rPr b="1" i="0" lang="en-US" sz="4100" u="none" cap="none" strike="noStrike">
                <a:solidFill>
                  <a:schemeClr val="dk1"/>
                </a:solidFill>
                <a:latin typeface="Open Sans"/>
                <a:ea typeface="Open Sans"/>
                <a:cs typeface="Open Sans"/>
                <a:sym typeface="Open Sans"/>
              </a:rPr>
              <a:t>Statement of Purpose</a:t>
            </a:r>
            <a:r>
              <a:rPr b="0" i="0" lang="en-US" sz="3600" u="none" cap="none" strike="noStrike">
                <a:solidFill>
                  <a:schemeClr val="dk1"/>
                </a:solidFill>
                <a:latin typeface="Open Sans Light"/>
                <a:ea typeface="Open Sans Light"/>
                <a:cs typeface="Open Sans Light"/>
                <a:sym typeface="Open Sans Light"/>
              </a:rPr>
              <a:t> </a:t>
            </a:r>
            <a:endParaRPr b="0" i="0" sz="3600" u="none" cap="none" strike="noStrike">
              <a:solidFill>
                <a:schemeClr val="dk1"/>
              </a:solidFill>
              <a:latin typeface="Open Sans Light"/>
              <a:ea typeface="Open Sans Light"/>
              <a:cs typeface="Open Sans Light"/>
              <a:sym typeface="Open Sans Light"/>
            </a:endParaRPr>
          </a:p>
        </p:txBody>
      </p:sp>
      <p:pic>
        <p:nvPicPr>
          <p:cNvPr id="112" name="Google Shape;112;p2" title="hand in.gif"/>
          <p:cNvPicPr preferRelativeResize="0"/>
          <p:nvPr/>
        </p:nvPicPr>
        <p:blipFill rotWithShape="1">
          <a:blip r:embed="rId4">
            <a:alphaModFix/>
          </a:blip>
          <a:srcRect b="0" l="0" r="0" t="0"/>
          <a:stretch/>
        </p:blipFill>
        <p:spPr>
          <a:xfrm>
            <a:off x="4051399" y="5021575"/>
            <a:ext cx="3644539" cy="132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100">
                <a:solidFill>
                  <a:srgbClr val="0000FF"/>
                </a:solidFill>
              </a:rPr>
              <a:t>Carrying the Message</a:t>
            </a:r>
            <a:r>
              <a:rPr lang="en-US" sz="3100"/>
              <a:t> </a:t>
            </a:r>
            <a:r>
              <a:rPr lang="en-US" sz="3100">
                <a:solidFill>
                  <a:srgbClr val="1C4587"/>
                </a:solidFill>
              </a:rPr>
              <a:t>- Public</a:t>
            </a:r>
            <a:endParaRPr sz="3100"/>
          </a:p>
        </p:txBody>
      </p:sp>
      <p:sp>
        <p:nvSpPr>
          <p:cNvPr id="118" name="Google Shape;118;p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19" name="Google Shape;119;p3">
            <a:hlinkClick r:id="rId3"/>
          </p:cNvPr>
          <p:cNvSpPr txBox="1"/>
          <p:nvPr/>
        </p:nvSpPr>
        <p:spPr>
          <a:xfrm>
            <a:off x="6475725" y="2509400"/>
            <a:ext cx="48018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On the </a:t>
            </a:r>
            <a:r>
              <a:rPr b="1" i="0" lang="en-US" sz="1800" u="none" cap="none" strike="noStrike">
                <a:solidFill>
                  <a:srgbClr val="CC0000"/>
                </a:solidFill>
                <a:latin typeface="Open Sans"/>
                <a:ea typeface="Open Sans"/>
                <a:cs typeface="Open Sans"/>
                <a:sym typeface="Open Sans"/>
              </a:rPr>
              <a:t>Newcomer Website: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Open Sans Light"/>
                <a:ea typeface="Open Sans Light"/>
                <a:cs typeface="Open Sans Light"/>
                <a:sym typeface="Open Sans Light"/>
                <a:hlinkClick r:id="rId4"/>
              </a:rPr>
              <a:t>https://welcome.oavirtualregion.org/</a:t>
            </a:r>
            <a:endParaRPr b="1" i="0" sz="1800" u="none" cap="none" strike="noStrike">
              <a:solidFill>
                <a:schemeClr val="dk1"/>
              </a:solidFill>
              <a:latin typeface="Open Sans Light"/>
              <a:ea typeface="Open Sans Light"/>
              <a:cs typeface="Open Sans Light"/>
              <a:sym typeface="Open Sans Light"/>
            </a:endParaRPr>
          </a:p>
          <a:p>
            <a:pPr indent="0" lvl="0" marL="457200" marR="0" rtl="0" algn="l">
              <a:lnSpc>
                <a:spcPct val="100000"/>
              </a:lnSpc>
              <a:spcBef>
                <a:spcPts val="0"/>
              </a:spcBef>
              <a:spcAft>
                <a:spcPts val="0"/>
              </a:spcAft>
              <a:buClr>
                <a:srgbClr val="000000"/>
              </a:buClr>
              <a:buSzPts val="1800"/>
              <a:buFont typeface="Arial"/>
              <a:buNone/>
            </a:pPr>
            <a:r>
              <a:rPr b="1" lang="en-US" sz="1800">
                <a:solidFill>
                  <a:schemeClr val="dk1"/>
                </a:solidFill>
                <a:latin typeface="Open Sans"/>
                <a:ea typeface="Open Sans"/>
                <a:cs typeface="Open Sans"/>
                <a:sym typeface="Open Sans"/>
              </a:rPr>
              <a:t>Keep </a:t>
            </a:r>
            <a:r>
              <a:rPr b="1" i="0" lang="en-US" sz="1800" u="none" cap="none" strike="noStrike">
                <a:solidFill>
                  <a:schemeClr val="dk1"/>
                </a:solidFill>
                <a:latin typeface="Open Sans"/>
                <a:ea typeface="Open Sans"/>
                <a:cs typeface="Open Sans"/>
                <a:sym typeface="Open Sans"/>
              </a:rPr>
              <a:t>Meeting lists </a:t>
            </a:r>
            <a:r>
              <a:rPr b="1" lang="en-US" sz="1800">
                <a:solidFill>
                  <a:schemeClr val="dk1"/>
                </a:solidFill>
                <a:latin typeface="Open Sans"/>
                <a:ea typeface="Open Sans"/>
                <a:cs typeface="Open Sans"/>
                <a:sym typeface="Open Sans"/>
              </a:rPr>
              <a:t>updated</a:t>
            </a:r>
            <a:endParaRPr b="1" i="0" sz="18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Open Sans"/>
                <a:ea typeface="Open Sans"/>
                <a:cs typeface="Open Sans"/>
                <a:sym typeface="Open Sans"/>
              </a:rPr>
              <a:t>Newcomer Open House 3</a:t>
            </a:r>
            <a:r>
              <a:rPr b="1" lang="en-US" sz="1800">
                <a:solidFill>
                  <a:schemeClr val="dk1"/>
                </a:solidFill>
                <a:latin typeface="Open Sans"/>
                <a:ea typeface="Open Sans"/>
                <a:cs typeface="Open Sans"/>
                <a:sym typeface="Open Sans"/>
              </a:rPr>
              <a:t>/</a:t>
            </a:r>
            <a:r>
              <a:rPr b="1" i="0" lang="en-US" sz="1800" u="none" cap="none" strike="noStrike">
                <a:solidFill>
                  <a:schemeClr val="dk1"/>
                </a:solidFill>
                <a:latin typeface="Open Sans"/>
                <a:ea typeface="Open Sans"/>
                <a:cs typeface="Open Sans"/>
                <a:sym typeface="Open Sans"/>
              </a:rPr>
              <a:t>year</a:t>
            </a:r>
            <a:r>
              <a:rPr b="1" lang="en-US" sz="1800">
                <a:solidFill>
                  <a:schemeClr val="dk1"/>
                </a:solidFill>
                <a:latin typeface="Open Sans"/>
                <a:ea typeface="Open Sans"/>
                <a:cs typeface="Open Sans"/>
                <a:sym typeface="Open Sans"/>
              </a:rPr>
              <a:t> with</a:t>
            </a:r>
            <a:endParaRPr b="1" i="0" sz="18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lang="en-US" sz="1800">
                <a:solidFill>
                  <a:schemeClr val="dk1"/>
                </a:solidFill>
                <a:latin typeface="Open Sans"/>
                <a:ea typeface="Open Sans"/>
                <a:cs typeface="Open Sans"/>
                <a:sym typeface="Open Sans"/>
              </a:rPr>
              <a:t>a </a:t>
            </a:r>
            <a:r>
              <a:rPr b="1" i="0" lang="en-US" sz="1800" u="none" cap="none" strike="noStrike">
                <a:solidFill>
                  <a:schemeClr val="dk1"/>
                </a:solidFill>
                <a:latin typeface="Open Sans"/>
                <a:ea typeface="Open Sans"/>
                <a:cs typeface="Open Sans"/>
                <a:sym typeface="Open Sans"/>
              </a:rPr>
              <a:t>Welcome Center,</a:t>
            </a:r>
            <a:r>
              <a:rPr b="1" lang="en-US" sz="1800">
                <a:solidFill>
                  <a:schemeClr val="dk1"/>
                </a:solidFill>
                <a:latin typeface="Open Sans"/>
                <a:ea typeface="Open Sans"/>
                <a:cs typeface="Open Sans"/>
                <a:sym typeface="Open Sans"/>
              </a:rPr>
              <a:t> including at annual VR Convention</a:t>
            </a:r>
            <a:r>
              <a:rPr b="1" i="0" lang="en-US" sz="1800" u="none" cap="none" strike="noStrike">
                <a:solidFill>
                  <a:schemeClr val="dk1"/>
                </a:solidFill>
                <a:latin typeface="Open Sans"/>
                <a:ea typeface="Open Sans"/>
                <a:cs typeface="Open Sans"/>
                <a:sym typeface="Open Sans"/>
              </a:rPr>
              <a:t> </a:t>
            </a:r>
            <a:endParaRPr b="1" i="0" sz="18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lang="en-US" sz="1800">
                <a:solidFill>
                  <a:schemeClr val="dk1"/>
                </a:solidFill>
                <a:latin typeface="Open Sans"/>
                <a:ea typeface="Open Sans"/>
                <a:cs typeface="Open Sans"/>
                <a:sym typeface="Open Sans"/>
              </a:rPr>
              <a:t>outreach pages updated</a:t>
            </a:r>
            <a:endParaRPr b="1" sz="18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On our m</a:t>
            </a:r>
            <a:r>
              <a:rPr b="1" i="0" lang="en-US" sz="1800" u="none" cap="none" strike="noStrike">
                <a:solidFill>
                  <a:srgbClr val="CC0000"/>
                </a:solidFill>
                <a:latin typeface="Open Sans"/>
                <a:ea typeface="Open Sans"/>
                <a:cs typeface="Open Sans"/>
                <a:sym typeface="Open Sans"/>
              </a:rPr>
              <a:t>ain OA VR Website/Events: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Open Sans"/>
                <a:ea typeface="Open Sans"/>
                <a:cs typeface="Open Sans"/>
                <a:sym typeface="Open Sans"/>
              </a:rPr>
              <a:t>Main page </a:t>
            </a:r>
            <a:r>
              <a:rPr b="1" lang="en-US" sz="1800">
                <a:solidFill>
                  <a:schemeClr val="dk1"/>
                </a:solidFill>
                <a:latin typeface="Open Sans"/>
                <a:ea typeface="Open Sans"/>
                <a:cs typeface="Open Sans"/>
                <a:sym typeface="Open Sans"/>
              </a:rPr>
              <a:t>keep attention/info updated  </a:t>
            </a:r>
            <a:r>
              <a:rPr b="1" i="0" lang="en-US" sz="1800" u="sng" cap="none" strike="noStrike">
                <a:solidFill>
                  <a:schemeClr val="hlink"/>
                </a:solidFill>
                <a:latin typeface="Open Sans Light"/>
                <a:ea typeface="Open Sans Light"/>
                <a:cs typeface="Open Sans Light"/>
                <a:sym typeface="Open Sans Light"/>
                <a:hlinkClick r:id="rId5"/>
              </a:rPr>
              <a:t>https://oavirtualregion.org/</a:t>
            </a:r>
            <a:endParaRPr b="1" i="0" sz="18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Open Sans"/>
                <a:ea typeface="Open Sans"/>
                <a:cs typeface="Open Sans"/>
                <a:sym typeface="Open Sans"/>
              </a:rPr>
              <a:t>Workshops </a:t>
            </a:r>
            <a:r>
              <a:rPr b="1" lang="en-US" sz="1800">
                <a:solidFill>
                  <a:schemeClr val="dk1"/>
                </a:solidFill>
                <a:latin typeface="Open Sans"/>
                <a:ea typeface="Open Sans"/>
                <a:cs typeface="Open Sans"/>
                <a:sym typeface="Open Sans"/>
              </a:rPr>
              <a:t>and</a:t>
            </a:r>
            <a:r>
              <a:rPr b="1" i="0" lang="en-US" sz="1800" u="none" cap="none" strike="noStrike">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send info to the Digital Resources Committee</a:t>
            </a:r>
            <a:endParaRPr b="1" i="0" sz="1800" u="none" cap="none" strike="noStrike">
              <a:solidFill>
                <a:schemeClr val="dk1"/>
              </a:solidFill>
              <a:latin typeface="Open Sans"/>
              <a:ea typeface="Open Sans"/>
              <a:cs typeface="Open Sans"/>
              <a:sym typeface="Open Sans"/>
            </a:endParaRPr>
          </a:p>
        </p:txBody>
      </p:sp>
      <p:sp>
        <p:nvSpPr>
          <p:cNvPr id="120" name="Google Shape;120;p3"/>
          <p:cNvSpPr txBox="1"/>
          <p:nvPr/>
        </p:nvSpPr>
        <p:spPr>
          <a:xfrm>
            <a:off x="1468825" y="1338000"/>
            <a:ext cx="4210500" cy="460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2300" u="none" cap="none" strike="noStrike">
                <a:solidFill>
                  <a:schemeClr val="dk1"/>
                </a:solidFill>
                <a:latin typeface="Open Sans Light"/>
                <a:ea typeface="Open Sans Light"/>
                <a:cs typeface="Open Sans Light"/>
                <a:sym typeface="Open Sans Light"/>
              </a:rPr>
              <a:t>On the Public Information side, we reach out to the still suffering compulsive eater who may not even know Overeaters Anonymous exists. We look for creative and compassionate ways to make sure no one misses the opportunity for recovery simply because they did not know help was available.</a:t>
            </a:r>
            <a:endParaRPr b="0" i="0" sz="230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200"/>
              </a:spcBef>
              <a:spcAft>
                <a:spcPts val="1200"/>
              </a:spcAft>
              <a:buClr>
                <a:schemeClr val="dk1"/>
              </a:buClr>
              <a:buSzPts val="11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21" name="Google Shape;121;p3" title="digital-world.png"/>
          <p:cNvPicPr preferRelativeResize="0"/>
          <p:nvPr/>
        </p:nvPicPr>
        <p:blipFill rotWithShape="1">
          <a:blip r:embed="rId6">
            <a:alphaModFix/>
          </a:blip>
          <a:srcRect b="0" l="0" r="0" t="0"/>
          <a:stretch/>
        </p:blipFill>
        <p:spPr>
          <a:xfrm>
            <a:off x="7953850" y="141050"/>
            <a:ext cx="2721675" cy="252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eb18cc4e1c_0_8"/>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9"/>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100">
                <a:solidFill>
                  <a:srgbClr val="0000FF"/>
                </a:solidFill>
              </a:rPr>
              <a:t>Carrying the Message</a:t>
            </a:r>
            <a:r>
              <a:rPr lang="en-US" sz="3100"/>
              <a:t> </a:t>
            </a:r>
            <a:r>
              <a:rPr lang="en-US" sz="3100">
                <a:solidFill>
                  <a:srgbClr val="1C4587"/>
                </a:solidFill>
              </a:rPr>
              <a:t>- Public</a:t>
            </a:r>
            <a:endParaRPr sz="3100">
              <a:solidFill>
                <a:srgbClr val="1C4587"/>
              </a:solidFill>
            </a:endParaRPr>
          </a:p>
        </p:txBody>
      </p:sp>
      <p:sp>
        <p:nvSpPr>
          <p:cNvPr id="127" name="Google Shape;127;g3eb18cc4e1c_0_8"/>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28" name="Google Shape;128;g3eb18cc4e1c_0_8">
            <a:hlinkClick r:id="rId3"/>
          </p:cNvPr>
          <p:cNvSpPr txBox="1"/>
          <p:nvPr/>
        </p:nvSpPr>
        <p:spPr>
          <a:xfrm>
            <a:off x="6383450" y="2034225"/>
            <a:ext cx="48018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VR PIPO/UWD</a:t>
            </a:r>
            <a:r>
              <a:rPr b="1" i="0" lang="en-US" sz="1800" u="none" cap="none" strike="noStrike">
                <a:solidFill>
                  <a:srgbClr val="CC0000"/>
                </a:solidFill>
                <a:latin typeface="Open Sans"/>
                <a:ea typeface="Open Sans"/>
                <a:cs typeface="Open Sans"/>
                <a:sym typeface="Open Sans"/>
              </a:rPr>
              <a:t>: </a:t>
            </a:r>
            <a:endParaRPr b="1" i="0" sz="1800" u="none" cap="none" strike="noStrike">
              <a:solidFill>
                <a:schemeClr val="dk1"/>
              </a:solidFill>
              <a:latin typeface="Open Sans Light"/>
              <a:ea typeface="Open Sans Light"/>
              <a:cs typeface="Open Sans Light"/>
              <a:sym typeface="Open Sans Light"/>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Send out invites to participate in the </a:t>
            </a:r>
            <a:r>
              <a:rPr i="0" lang="en-US" sz="1800" u="none" cap="none" strike="noStrike">
                <a:solidFill>
                  <a:schemeClr val="dk1"/>
                </a:solidFill>
                <a:latin typeface="Open Sans"/>
                <a:ea typeface="Open Sans"/>
                <a:cs typeface="Open Sans"/>
                <a:sym typeface="Open Sans"/>
              </a:rPr>
              <a:t>Newcomer Open House </a:t>
            </a:r>
            <a:r>
              <a:rPr lang="en-US" sz="1800">
                <a:solidFill>
                  <a:schemeClr val="dk1"/>
                </a:solidFill>
                <a:latin typeface="Open Sans"/>
                <a:ea typeface="Open Sans"/>
                <a:cs typeface="Open Sans"/>
                <a:sym typeface="Open Sans"/>
              </a:rPr>
              <a:t>with available time slots</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Meeting chooses a time slot:</a:t>
            </a:r>
            <a:r>
              <a:rPr b="1" i="0" lang="en-US" sz="1800" u="none" cap="none" strike="noStrike">
                <a:solidFill>
                  <a:srgbClr val="CC0000"/>
                </a:solidFill>
                <a:latin typeface="Open Sans"/>
                <a:ea typeface="Open Sans"/>
                <a:cs typeface="Open Sans"/>
                <a:sym typeface="Open Sans"/>
              </a:rPr>
              <a:t>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We have English meetings every hour (55min) starting at 8am EDT.</a:t>
            </a:r>
            <a:endParaRPr sz="18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We have Foreign Language Meetings on the half hour (90 mins).</a:t>
            </a:r>
            <a:endParaRPr sz="1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800"/>
              <a:buFont typeface="Arial"/>
              <a:buNone/>
            </a:pPr>
            <a:r>
              <a:rPr b="1" lang="en-US" sz="1800">
                <a:solidFill>
                  <a:srgbClr val="CC0000"/>
                </a:solidFill>
                <a:latin typeface="Open Sans"/>
                <a:ea typeface="Open Sans"/>
                <a:cs typeface="Open Sans"/>
                <a:sym typeface="Open Sans"/>
              </a:rPr>
              <a:t>The service body provides: </a:t>
            </a:r>
            <a:endParaRPr b="1" sz="1800">
              <a:solidFill>
                <a:srgbClr val="CC0000"/>
              </a:solidFill>
              <a:latin typeface="Open Sans"/>
              <a:ea typeface="Open Sans"/>
              <a:cs typeface="Open Sans"/>
              <a:sym typeface="Open Sans"/>
            </a:endParaRPr>
          </a:p>
          <a:p>
            <a:pPr indent="0" lvl="0" marL="457200" rtl="0" algn="l">
              <a:spcBef>
                <a:spcPts val="0"/>
              </a:spcBef>
              <a:spcAft>
                <a:spcPts val="0"/>
              </a:spcAft>
              <a:buClr>
                <a:schemeClr val="dk1"/>
              </a:buClr>
              <a:buSzPts val="1800"/>
              <a:buFont typeface="Arial"/>
              <a:buNone/>
            </a:pPr>
            <a:r>
              <a:rPr lang="en-US" sz="1800">
                <a:solidFill>
                  <a:schemeClr val="dk1"/>
                </a:solidFill>
                <a:latin typeface="Open Sans"/>
                <a:ea typeface="Open Sans"/>
                <a:cs typeface="Open Sans"/>
                <a:sym typeface="Open Sans"/>
              </a:rPr>
              <a:t>The Topic, Host, Lead, Speaker, &amp; Security.</a:t>
            </a:r>
            <a:endParaRPr sz="1800">
              <a:solidFill>
                <a:schemeClr val="dk1"/>
              </a:solidFill>
              <a:latin typeface="Open Sans"/>
              <a:ea typeface="Open Sans"/>
              <a:cs typeface="Open Sans"/>
              <a:sym typeface="Open Sans"/>
            </a:endParaRPr>
          </a:p>
          <a:p>
            <a:pPr indent="0" lvl="0" marL="457200" rtl="0" algn="l">
              <a:spcBef>
                <a:spcPts val="0"/>
              </a:spcBef>
              <a:spcAft>
                <a:spcPts val="0"/>
              </a:spcAft>
              <a:buClr>
                <a:schemeClr val="dk1"/>
              </a:buClr>
              <a:buSzPts val="1800"/>
              <a:buFont typeface="Arial"/>
              <a:buNone/>
            </a:pPr>
            <a:r>
              <a:rPr lang="en-US" sz="1800">
                <a:solidFill>
                  <a:schemeClr val="dk1"/>
                </a:solidFill>
                <a:latin typeface="Open Sans"/>
                <a:ea typeface="Open Sans"/>
                <a:cs typeface="Open Sans"/>
                <a:sym typeface="Open Sans"/>
              </a:rPr>
              <a:t>They provide their service worker list and they all sign service agreements.</a:t>
            </a:r>
            <a:endParaRPr sz="18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Open Sans"/>
              <a:ea typeface="Open Sans"/>
              <a:cs typeface="Open Sans"/>
              <a:sym typeface="Open Sans"/>
            </a:endParaRPr>
          </a:p>
        </p:txBody>
      </p:sp>
      <p:sp>
        <p:nvSpPr>
          <p:cNvPr id="129" name="Google Shape;129;g3eb18cc4e1c_0_8"/>
          <p:cNvSpPr txBox="1"/>
          <p:nvPr/>
        </p:nvSpPr>
        <p:spPr>
          <a:xfrm>
            <a:off x="1381125" y="1561625"/>
            <a:ext cx="4246500" cy="5034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t/>
            </a:r>
            <a:endParaRPr sz="500">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Clr>
                <a:schemeClr val="dk1"/>
              </a:buClr>
              <a:buSzPts val="1100"/>
              <a:buFont typeface="Arial"/>
              <a:buNone/>
            </a:pPr>
            <a:r>
              <a:rPr lang="en-US" sz="1900">
                <a:solidFill>
                  <a:schemeClr val="dk1"/>
                </a:solidFill>
                <a:latin typeface="Open Sans Light"/>
                <a:ea typeface="Open Sans Light"/>
                <a:cs typeface="Open Sans Light"/>
                <a:sym typeface="Open Sans Light"/>
              </a:rPr>
              <a:t>Our committee hosts a</a:t>
            </a:r>
            <a:r>
              <a:rPr lang="en-US" sz="1800">
                <a:solidFill>
                  <a:schemeClr val="dk1"/>
                </a:solidFill>
                <a:latin typeface="Open Sans Light"/>
                <a:ea typeface="Open Sans Light"/>
                <a:cs typeface="Open Sans Light"/>
                <a:sym typeface="Open Sans Light"/>
              </a:rPr>
              <a:t> </a:t>
            </a:r>
            <a:r>
              <a:rPr b="1" lang="en-US" sz="2400">
                <a:solidFill>
                  <a:srgbClr val="0000FF"/>
                </a:solidFill>
                <a:latin typeface="Open Sans"/>
                <a:ea typeface="Open Sans"/>
                <a:cs typeface="Open Sans"/>
                <a:sym typeface="Open Sans"/>
              </a:rPr>
              <a:t>NEWCOMER OPEN HOUSE</a:t>
            </a:r>
            <a:r>
              <a:rPr b="1" lang="en-US" sz="2100">
                <a:solidFill>
                  <a:schemeClr val="dk1"/>
                </a:solidFill>
                <a:latin typeface="Open Sans"/>
                <a:ea typeface="Open Sans"/>
                <a:cs typeface="Open Sans"/>
                <a:sym typeface="Open Sans"/>
              </a:rPr>
              <a:t> </a:t>
            </a:r>
            <a:r>
              <a:rPr lang="en-US" sz="1600">
                <a:solidFill>
                  <a:schemeClr val="dk1"/>
                </a:solidFill>
                <a:latin typeface="Open Sans Light"/>
                <a:ea typeface="Open Sans Light"/>
                <a:cs typeface="Open Sans Light"/>
                <a:sym typeface="Open Sans Light"/>
              </a:rPr>
              <a:t>three times a year. We offer all virtually affiliated meetings, intergroups, and service bodies the opportunity to lead a Newcomer Meeting  to build awareness, fellowship to those who may not know about OA, and to acquaint them with specific service bodies.</a:t>
            </a:r>
            <a:endParaRPr sz="1600">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Clr>
                <a:schemeClr val="dk1"/>
              </a:buClr>
              <a:buSzPts val="1100"/>
              <a:buFont typeface="Arial"/>
              <a:buNone/>
            </a:pPr>
            <a:r>
              <a:rPr lang="en-US" sz="1900">
                <a:solidFill>
                  <a:schemeClr val="dk1"/>
                </a:solidFill>
                <a:latin typeface="Open Sans Light"/>
                <a:ea typeface="Open Sans Light"/>
                <a:cs typeface="Open Sans Light"/>
                <a:sym typeface="Open Sans Light"/>
              </a:rPr>
              <a:t>. </a:t>
            </a:r>
            <a:r>
              <a:rPr lang="en-US" sz="2000">
                <a:solidFill>
                  <a:schemeClr val="dk1"/>
                </a:solidFill>
                <a:latin typeface="Open Sans Light"/>
                <a:ea typeface="Open Sans Light"/>
                <a:cs typeface="Open Sans Light"/>
                <a:sym typeface="Open Sans Light"/>
              </a:rPr>
              <a:t> </a:t>
            </a:r>
            <a:r>
              <a:rPr lang="en-US" sz="1500">
                <a:solidFill>
                  <a:schemeClr val="dk1"/>
                </a:solidFill>
                <a:latin typeface="Open Sans Light"/>
                <a:ea typeface="Open Sans Light"/>
                <a:cs typeface="Open Sans Light"/>
                <a:sym typeface="Open Sans Light"/>
              </a:rPr>
              <a:t>Usually</a:t>
            </a:r>
            <a:r>
              <a:rPr lang="en-US" sz="1500">
                <a:solidFill>
                  <a:schemeClr val="dk1"/>
                </a:solidFill>
                <a:latin typeface="Open Sans Light"/>
                <a:ea typeface="Open Sans Light"/>
                <a:cs typeface="Open Sans Light"/>
                <a:sym typeface="Open Sans Light"/>
              </a:rPr>
              <a:t> held over a weekend, yet our June event will be one day.</a:t>
            </a:r>
            <a:endParaRPr sz="1500">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Clr>
                <a:schemeClr val="dk1"/>
              </a:buClr>
              <a:buSzPts val="1100"/>
              <a:buFont typeface="Arial"/>
              <a:buNone/>
            </a:pPr>
            <a:r>
              <a:rPr lang="en-US" sz="1500">
                <a:solidFill>
                  <a:schemeClr val="dk1"/>
                </a:solidFill>
                <a:latin typeface="Open Sans Light"/>
                <a:ea typeface="Open Sans Light"/>
                <a:cs typeface="Open Sans Light"/>
                <a:sym typeface="Open Sans Light"/>
              </a:rPr>
              <a:t> </a:t>
            </a:r>
            <a:r>
              <a:rPr b="1" lang="en-US" sz="1900">
                <a:solidFill>
                  <a:schemeClr val="dk1"/>
                </a:solidFill>
                <a:latin typeface="Open Sans"/>
                <a:ea typeface="Open Sans"/>
                <a:cs typeface="Open Sans"/>
                <a:sym typeface="Open Sans"/>
              </a:rPr>
              <a:t>Our next                                 Newcomer Open House is</a:t>
            </a:r>
            <a:r>
              <a:rPr lang="en-US" sz="1900">
                <a:solidFill>
                  <a:schemeClr val="dk1"/>
                </a:solidFill>
                <a:latin typeface="Open Sans Light"/>
                <a:ea typeface="Open Sans Light"/>
                <a:cs typeface="Open Sans Light"/>
                <a:sym typeface="Open Sans Light"/>
              </a:rPr>
              <a:t> </a:t>
            </a:r>
            <a:r>
              <a:rPr b="1" lang="en-US" sz="2200">
                <a:solidFill>
                  <a:srgbClr val="0000FF"/>
                </a:solidFill>
                <a:latin typeface="Open Sans"/>
                <a:ea typeface="Open Sans"/>
                <a:cs typeface="Open Sans"/>
                <a:sym typeface="Open Sans"/>
              </a:rPr>
              <a:t>Saturday June 27th            8am - 8pm EDT</a:t>
            </a:r>
            <a:endParaRPr b="1" i="0" sz="3500" u="none" cap="none" strike="noStrike">
              <a:solidFill>
                <a:srgbClr val="0000FF"/>
              </a:solidFill>
              <a:latin typeface="Open Sans"/>
              <a:ea typeface="Open Sans"/>
              <a:cs typeface="Open Sans"/>
              <a:sym typeface="Open Sans"/>
            </a:endParaRPr>
          </a:p>
        </p:txBody>
      </p:sp>
      <p:pic>
        <p:nvPicPr>
          <p:cNvPr id="130" name="Google Shape;130;g3eb18cc4e1c_0_8" title="digital-world.png"/>
          <p:cNvPicPr preferRelativeResize="0"/>
          <p:nvPr/>
        </p:nvPicPr>
        <p:blipFill rotWithShape="1">
          <a:blip r:embed="rId4">
            <a:alphaModFix/>
          </a:blip>
          <a:srcRect b="0" l="0" r="0" t="0"/>
          <a:stretch/>
        </p:blipFill>
        <p:spPr>
          <a:xfrm>
            <a:off x="9799050" y="199200"/>
            <a:ext cx="1875950" cy="1835025"/>
          </a:xfrm>
          <a:prstGeom prst="rect">
            <a:avLst/>
          </a:prstGeom>
          <a:noFill/>
          <a:ln>
            <a:noFill/>
          </a:ln>
        </p:spPr>
      </p:pic>
      <p:sp>
        <p:nvSpPr>
          <p:cNvPr id="131" name="Google Shape;131;g3eb18cc4e1c_0_8"/>
          <p:cNvSpPr txBox="1"/>
          <p:nvPr/>
        </p:nvSpPr>
        <p:spPr>
          <a:xfrm>
            <a:off x="1515975" y="1155750"/>
            <a:ext cx="9808800" cy="497700"/>
          </a:xfrm>
          <a:prstGeom prst="rect">
            <a:avLst/>
          </a:prstGeom>
          <a:noFill/>
          <a:ln>
            <a:noFill/>
          </a:ln>
          <a:effectLst>
            <a:outerShdw blurRad="57150" rotWithShape="0" algn="bl" dir="5400000" dist="19050">
              <a:srgbClr val="000000">
                <a:alpha val="50000"/>
              </a:srgbClr>
            </a:outerShdw>
          </a:effectLst>
        </p:spPr>
        <p:txBody>
          <a:bodyPr anchorCtr="0" anchor="ctr" bIns="45700" lIns="0" spcFirstLastPara="1" rIns="91425" wrap="square" tIns="45700">
            <a:normAutofit lnSpcReduction="20000"/>
          </a:bodyPr>
          <a:lstStyle/>
          <a:p>
            <a:pPr indent="0" lvl="0" marL="0" rtl="0" algn="l">
              <a:lnSpc>
                <a:spcPct val="90000"/>
              </a:lnSpc>
              <a:spcBef>
                <a:spcPts val="0"/>
              </a:spcBef>
              <a:spcAft>
                <a:spcPts val="0"/>
              </a:spcAft>
              <a:buNone/>
            </a:pPr>
            <a:r>
              <a:rPr lang="en-US" sz="3200">
                <a:solidFill>
                  <a:srgbClr val="FF9900"/>
                </a:solidFill>
              </a:rPr>
              <a:t>Newcomer Open House:</a:t>
            </a:r>
            <a:r>
              <a:rPr lang="en-US" sz="3600">
                <a:solidFill>
                  <a:srgbClr val="000000"/>
                </a:solidFill>
              </a:rPr>
              <a:t> </a:t>
            </a:r>
            <a:r>
              <a:rPr lang="en-US" sz="1958"/>
              <a:t>PIPO/UWD’s largest event</a:t>
            </a:r>
            <a:endParaRPr sz="1958">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eb18cc4e1c_0_17"/>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9"/>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100">
                <a:solidFill>
                  <a:srgbClr val="0000FF"/>
                </a:solidFill>
              </a:rPr>
              <a:t>Carrying the Message</a:t>
            </a:r>
            <a:r>
              <a:rPr lang="en-US" sz="3100"/>
              <a:t> </a:t>
            </a:r>
            <a:r>
              <a:rPr lang="en-US" sz="3100">
                <a:solidFill>
                  <a:srgbClr val="1C4587"/>
                </a:solidFill>
              </a:rPr>
              <a:t>- Public</a:t>
            </a:r>
            <a:endParaRPr sz="3100">
              <a:solidFill>
                <a:srgbClr val="1C4587"/>
              </a:solidFill>
            </a:endParaRPr>
          </a:p>
        </p:txBody>
      </p:sp>
      <p:sp>
        <p:nvSpPr>
          <p:cNvPr id="137" name="Google Shape;137;g3eb18cc4e1c_0_17"/>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38" name="Google Shape;138;g3eb18cc4e1c_0_17">
            <a:hlinkClick r:id="rId3"/>
          </p:cNvPr>
          <p:cNvSpPr txBox="1"/>
          <p:nvPr/>
        </p:nvSpPr>
        <p:spPr>
          <a:xfrm>
            <a:off x="6383450" y="1874025"/>
            <a:ext cx="4801800" cy="480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VR PIPO/UWD</a:t>
            </a:r>
            <a:r>
              <a:rPr b="1" i="0" lang="en-US" sz="1800" u="none" cap="none" strike="noStrike">
                <a:solidFill>
                  <a:srgbClr val="CC0000"/>
                </a:solidFill>
                <a:latin typeface="Open Sans"/>
                <a:ea typeface="Open Sans"/>
                <a:cs typeface="Open Sans"/>
                <a:sym typeface="Open Sans"/>
              </a:rPr>
              <a:t>: </a:t>
            </a:r>
            <a:endParaRPr b="1" i="0" sz="1800" u="none" cap="none" strike="noStrike">
              <a:solidFill>
                <a:schemeClr val="dk1"/>
              </a:solidFill>
              <a:latin typeface="Open Sans Light"/>
              <a:ea typeface="Open Sans Light"/>
              <a:cs typeface="Open Sans Light"/>
              <a:sym typeface="Open Sans Light"/>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We schedule service workers for the Welcome Center Zoom room through which newcomer meetings will be directed to breakout rooms.</a:t>
            </a:r>
            <a:r>
              <a:rPr b="1" lang="en-US" sz="1800">
                <a:solidFill>
                  <a:schemeClr val="dk1"/>
                </a:solidFill>
                <a:latin typeface="Open Sans"/>
                <a:ea typeface="Open Sans"/>
                <a:cs typeface="Open Sans"/>
                <a:sym typeface="Open Sans"/>
              </a:rPr>
              <a:t>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Meeting chooses a time slot:</a:t>
            </a:r>
            <a:r>
              <a:rPr b="1" i="0" lang="en-US" sz="1800" u="none" cap="none" strike="noStrike">
                <a:solidFill>
                  <a:srgbClr val="CC0000"/>
                </a:solidFill>
                <a:latin typeface="Open Sans"/>
                <a:ea typeface="Open Sans"/>
                <a:cs typeface="Open Sans"/>
                <a:sym typeface="Open Sans"/>
              </a:rPr>
              <a:t>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We have English meetings every hour (55min) starting at 8am EDT</a:t>
            </a:r>
            <a:endParaRPr sz="18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lang="en-US" sz="1800">
                <a:solidFill>
                  <a:schemeClr val="dk1"/>
                </a:solidFill>
                <a:latin typeface="Open Sans"/>
                <a:ea typeface="Open Sans"/>
                <a:cs typeface="Open Sans"/>
                <a:sym typeface="Open Sans"/>
              </a:rPr>
              <a:t>We have Foreign Language Meetings on the half hour (90 mins)</a:t>
            </a:r>
            <a:endParaRPr sz="1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800"/>
              <a:buFont typeface="Arial"/>
              <a:buNone/>
            </a:pPr>
            <a:r>
              <a:rPr b="1" lang="en-US" sz="1800">
                <a:solidFill>
                  <a:srgbClr val="CC0000"/>
                </a:solidFill>
                <a:latin typeface="Open Sans"/>
                <a:ea typeface="Open Sans"/>
                <a:cs typeface="Open Sans"/>
                <a:sym typeface="Open Sans"/>
              </a:rPr>
              <a:t>Their groups provide the meeting: </a:t>
            </a:r>
            <a:endParaRPr b="1" sz="1800">
              <a:solidFill>
                <a:srgbClr val="CC0000"/>
              </a:solidFill>
              <a:latin typeface="Open Sans"/>
              <a:ea typeface="Open Sans"/>
              <a:cs typeface="Open Sans"/>
              <a:sym typeface="Open Sans"/>
            </a:endParaRPr>
          </a:p>
          <a:p>
            <a:pPr indent="0" lvl="0" marL="457200" rtl="0" algn="l">
              <a:spcBef>
                <a:spcPts val="0"/>
              </a:spcBef>
              <a:spcAft>
                <a:spcPts val="0"/>
              </a:spcAft>
              <a:buClr>
                <a:schemeClr val="dk1"/>
              </a:buClr>
              <a:buSzPts val="1800"/>
              <a:buFont typeface="Arial"/>
              <a:buNone/>
            </a:pPr>
            <a:r>
              <a:rPr lang="en-US" sz="1800">
                <a:solidFill>
                  <a:schemeClr val="dk1"/>
                </a:solidFill>
                <a:latin typeface="Open Sans"/>
                <a:ea typeface="Open Sans"/>
                <a:cs typeface="Open Sans"/>
                <a:sym typeface="Open Sans"/>
              </a:rPr>
              <a:t>The meeting provides the Topic, Host, Lead, Speaker, &amp; Security</a:t>
            </a:r>
            <a:endParaRPr sz="1800">
              <a:solidFill>
                <a:schemeClr val="dk1"/>
              </a:solidFill>
              <a:latin typeface="Open Sans"/>
              <a:ea typeface="Open Sans"/>
              <a:cs typeface="Open Sans"/>
              <a:sym typeface="Open Sans"/>
            </a:endParaRPr>
          </a:p>
          <a:p>
            <a:pPr indent="0" lvl="0" marL="457200" rtl="0" algn="l">
              <a:spcBef>
                <a:spcPts val="0"/>
              </a:spcBef>
              <a:spcAft>
                <a:spcPts val="0"/>
              </a:spcAft>
              <a:buClr>
                <a:schemeClr val="dk1"/>
              </a:buClr>
              <a:buSzPts val="1800"/>
              <a:buFont typeface="Arial"/>
              <a:buNone/>
            </a:pPr>
            <a:r>
              <a:rPr lang="en-US" sz="1800">
                <a:solidFill>
                  <a:schemeClr val="dk1"/>
                </a:solidFill>
                <a:latin typeface="Open Sans"/>
                <a:ea typeface="Open Sans"/>
                <a:cs typeface="Open Sans"/>
                <a:sym typeface="Open Sans"/>
              </a:rPr>
              <a:t>Groups provide their service worker list and each one signs a service agreement.</a:t>
            </a:r>
            <a:endParaRPr sz="18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Open Sans"/>
              <a:ea typeface="Open Sans"/>
              <a:cs typeface="Open Sans"/>
              <a:sym typeface="Open Sans"/>
            </a:endParaRPr>
          </a:p>
        </p:txBody>
      </p:sp>
      <p:sp>
        <p:nvSpPr>
          <p:cNvPr id="139" name="Google Shape;139;g3eb18cc4e1c_0_17"/>
          <p:cNvSpPr txBox="1"/>
          <p:nvPr/>
        </p:nvSpPr>
        <p:spPr>
          <a:xfrm>
            <a:off x="1761000" y="1874025"/>
            <a:ext cx="3471300" cy="4802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n-US" sz="1900">
                <a:solidFill>
                  <a:schemeClr val="dk1"/>
                </a:solidFill>
                <a:latin typeface="Open Sans Light"/>
                <a:ea typeface="Open Sans Light"/>
                <a:cs typeface="Open Sans Light"/>
                <a:sym typeface="Open Sans Light"/>
              </a:rPr>
              <a:t>On the Day of the Open House there will be a </a:t>
            </a:r>
            <a:r>
              <a:rPr b="1" lang="en-US" sz="2400">
                <a:solidFill>
                  <a:schemeClr val="dk1"/>
                </a:solidFill>
                <a:latin typeface="Open Sans"/>
                <a:ea typeface="Open Sans"/>
                <a:cs typeface="Open Sans"/>
                <a:sym typeface="Open Sans"/>
              </a:rPr>
              <a:t>WELCOME CENTER</a:t>
            </a:r>
            <a:r>
              <a:rPr lang="en-US" sz="2100">
                <a:solidFill>
                  <a:schemeClr val="dk1"/>
                </a:solidFill>
                <a:latin typeface="Open Sans Light"/>
                <a:ea typeface="Open Sans Light"/>
                <a:cs typeface="Open Sans Light"/>
                <a:sym typeface="Open Sans Light"/>
              </a:rPr>
              <a:t>.</a:t>
            </a:r>
            <a:r>
              <a:rPr b="1" lang="en-US" sz="2000">
                <a:solidFill>
                  <a:schemeClr val="dk1"/>
                </a:solidFill>
                <a:latin typeface="Open Sans"/>
                <a:ea typeface="Open Sans"/>
                <a:cs typeface="Open Sans"/>
                <a:sym typeface="Open Sans"/>
              </a:rPr>
              <a:t> </a:t>
            </a:r>
            <a:r>
              <a:rPr lang="en-US" sz="1900">
                <a:solidFill>
                  <a:schemeClr val="dk1"/>
                </a:solidFill>
                <a:latin typeface="Open Sans Light"/>
                <a:ea typeface="Open Sans Light"/>
                <a:cs typeface="Open Sans Light"/>
                <a:sym typeface="Open Sans Light"/>
              </a:rPr>
              <a:t>This will be the Zoom room that will greet Newcomers and help them in any way needed.                                 </a:t>
            </a:r>
            <a:r>
              <a:rPr lang="en-US" sz="1800">
                <a:solidFill>
                  <a:schemeClr val="dk1"/>
                </a:solidFill>
                <a:latin typeface="Open Sans Light"/>
                <a:ea typeface="Open Sans Light"/>
                <a:cs typeface="Open Sans Light"/>
                <a:sym typeface="Open Sans Light"/>
              </a:rPr>
              <a:t>This room also hosts the various breakout rooms for the Newcomer meetings all day.</a:t>
            </a:r>
            <a:r>
              <a:rPr lang="en-US" sz="1900">
                <a:solidFill>
                  <a:schemeClr val="dk1"/>
                </a:solidFill>
                <a:latin typeface="Open Sans Light"/>
                <a:ea typeface="Open Sans Light"/>
                <a:cs typeface="Open Sans Light"/>
                <a:sym typeface="Open Sans Light"/>
              </a:rPr>
              <a:t> </a:t>
            </a:r>
            <a:r>
              <a:rPr lang="en-US" sz="2000">
                <a:solidFill>
                  <a:schemeClr val="dk1"/>
                </a:solidFill>
                <a:latin typeface="Open Sans Light"/>
                <a:ea typeface="Open Sans Light"/>
                <a:cs typeface="Open Sans Light"/>
                <a:sym typeface="Open Sans Light"/>
              </a:rPr>
              <a:t>                                             </a:t>
            </a:r>
            <a:r>
              <a:rPr b="1" lang="en-US" sz="2000">
                <a:solidFill>
                  <a:srgbClr val="0000FF"/>
                </a:solidFill>
                <a:latin typeface="Open Sans"/>
                <a:ea typeface="Open Sans"/>
                <a:cs typeface="Open Sans"/>
                <a:sym typeface="Open Sans"/>
              </a:rPr>
              <a:t>A wonderful way to carry  the message and do service!</a:t>
            </a:r>
            <a:endParaRPr b="1" i="0" sz="2000" u="none" cap="none" strike="noStrike">
              <a:solidFill>
                <a:srgbClr val="0000FF"/>
              </a:solidFill>
              <a:latin typeface="Open Sans"/>
              <a:ea typeface="Open Sans"/>
              <a:cs typeface="Open Sans"/>
              <a:sym typeface="Open Sans"/>
            </a:endParaRPr>
          </a:p>
          <a:p>
            <a:pPr indent="0" lvl="0" marL="0" marR="0" rtl="0" algn="l">
              <a:lnSpc>
                <a:spcPct val="115000"/>
              </a:lnSpc>
              <a:spcBef>
                <a:spcPts val="1200"/>
              </a:spcBef>
              <a:spcAft>
                <a:spcPts val="1200"/>
              </a:spcAft>
              <a:buClr>
                <a:schemeClr val="dk1"/>
              </a:buClr>
              <a:buSzPts val="11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40" name="Google Shape;140;g3eb18cc4e1c_0_17" title="digital-world.png"/>
          <p:cNvPicPr preferRelativeResize="0"/>
          <p:nvPr/>
        </p:nvPicPr>
        <p:blipFill rotWithShape="1">
          <a:blip r:embed="rId4">
            <a:alphaModFix/>
          </a:blip>
          <a:srcRect b="0" l="0" r="0" t="0"/>
          <a:stretch/>
        </p:blipFill>
        <p:spPr>
          <a:xfrm>
            <a:off x="9799050" y="199200"/>
            <a:ext cx="1875950" cy="1835025"/>
          </a:xfrm>
          <a:prstGeom prst="rect">
            <a:avLst/>
          </a:prstGeom>
          <a:noFill/>
          <a:ln>
            <a:noFill/>
          </a:ln>
        </p:spPr>
      </p:pic>
      <p:sp>
        <p:nvSpPr>
          <p:cNvPr id="141" name="Google Shape;141;g3eb18cc4e1c_0_17"/>
          <p:cNvSpPr txBox="1"/>
          <p:nvPr/>
        </p:nvSpPr>
        <p:spPr>
          <a:xfrm>
            <a:off x="1515975" y="1155750"/>
            <a:ext cx="9808800" cy="497700"/>
          </a:xfrm>
          <a:prstGeom prst="rect">
            <a:avLst/>
          </a:prstGeom>
          <a:noFill/>
          <a:ln>
            <a:noFill/>
          </a:ln>
          <a:effectLst>
            <a:outerShdw blurRad="57150" rotWithShape="0" algn="bl" dir="5400000" dist="19050">
              <a:srgbClr val="000000">
                <a:alpha val="50000"/>
              </a:srgbClr>
            </a:outerShdw>
          </a:effectLst>
        </p:spPr>
        <p:txBody>
          <a:bodyPr anchorCtr="0" anchor="ctr" bIns="45700" lIns="0" spcFirstLastPara="1" rIns="91425" wrap="square" tIns="45700">
            <a:normAutofit lnSpcReduction="20000"/>
          </a:bodyPr>
          <a:lstStyle/>
          <a:p>
            <a:pPr indent="0" lvl="0" marL="0" rtl="0" algn="l">
              <a:lnSpc>
                <a:spcPct val="90000"/>
              </a:lnSpc>
              <a:spcBef>
                <a:spcPts val="0"/>
              </a:spcBef>
              <a:spcAft>
                <a:spcPts val="0"/>
              </a:spcAft>
              <a:buNone/>
            </a:pPr>
            <a:r>
              <a:rPr lang="en-US" sz="3200">
                <a:solidFill>
                  <a:srgbClr val="FF9900"/>
                </a:solidFill>
              </a:rPr>
              <a:t>Newcomer Open House:</a:t>
            </a:r>
            <a:r>
              <a:rPr lang="en-US" sz="3600">
                <a:solidFill>
                  <a:srgbClr val="000000"/>
                </a:solidFill>
              </a:rPr>
              <a:t> </a:t>
            </a:r>
            <a:r>
              <a:rPr lang="en-US" sz="1958"/>
              <a:t>PIPO/UWD largest event</a:t>
            </a:r>
            <a:endParaRPr sz="1958">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e47b2031b6_0_21"/>
          <p:cNvSpPr txBox="1"/>
          <p:nvPr>
            <p:ph type="title"/>
          </p:nvPr>
        </p:nvSpPr>
        <p:spPr>
          <a:xfrm>
            <a:off x="1563225" y="59570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100">
                <a:solidFill>
                  <a:srgbClr val="0000FF"/>
                </a:solidFill>
              </a:rPr>
              <a:t>Carrying the Message </a:t>
            </a:r>
            <a:r>
              <a:rPr lang="en-US" sz="3100">
                <a:solidFill>
                  <a:srgbClr val="1C4587"/>
                </a:solidFill>
              </a:rPr>
              <a:t>- Professional </a:t>
            </a:r>
            <a:endParaRPr b="1" sz="3100">
              <a:solidFill>
                <a:srgbClr val="0000FF"/>
              </a:solidFill>
            </a:endParaRPr>
          </a:p>
        </p:txBody>
      </p:sp>
      <p:sp>
        <p:nvSpPr>
          <p:cNvPr id="147" name="Google Shape;147;g3e47b2031b6_0_2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48" name="Google Shape;148;g3e47b2031b6_0_21">
            <a:hlinkClick r:id="rId3"/>
          </p:cNvPr>
          <p:cNvSpPr txBox="1"/>
          <p:nvPr/>
        </p:nvSpPr>
        <p:spPr>
          <a:xfrm>
            <a:off x="6475725" y="3217950"/>
            <a:ext cx="48018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CC0000"/>
                </a:solidFill>
                <a:latin typeface="Open Sans"/>
                <a:ea typeface="Open Sans"/>
                <a:cs typeface="Open Sans"/>
                <a:sym typeface="Open Sans"/>
              </a:rPr>
              <a:t>Outreach to Professionals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chemeClr val="dk1"/>
              </a:buClr>
              <a:buSzPts val="1100"/>
              <a:buFont typeface="Arial"/>
              <a:buNone/>
            </a:pPr>
            <a:r>
              <a:rPr b="1" i="0" lang="en-US" sz="1800" u="none" cap="none" strike="noStrike">
                <a:solidFill>
                  <a:schemeClr val="dk1"/>
                </a:solidFill>
                <a:latin typeface="Open Sans Light"/>
                <a:ea typeface="Open Sans Light"/>
                <a:cs typeface="Open Sans Light"/>
                <a:sym typeface="Open Sans Light"/>
              </a:rPr>
              <a:t>Getting information about OA to Doctors, Clergy, Therapists, </a:t>
            </a:r>
            <a:r>
              <a:rPr b="0" i="0" lang="en-US" sz="1800" u="none" cap="none" strike="noStrike">
                <a:solidFill>
                  <a:srgbClr val="222222"/>
                </a:solidFill>
                <a:latin typeface="Arial"/>
                <a:ea typeface="Arial"/>
                <a:cs typeface="Arial"/>
                <a:sym typeface="Arial"/>
              </a:rPr>
              <a:t>counselors, dietitians, and treatment programs</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On our </a:t>
            </a:r>
            <a:r>
              <a:rPr b="1" i="0" lang="en-US" sz="1800" u="none" cap="none" strike="noStrike">
                <a:solidFill>
                  <a:srgbClr val="CC0000"/>
                </a:solidFill>
                <a:latin typeface="Open Sans"/>
                <a:ea typeface="Open Sans"/>
                <a:cs typeface="Open Sans"/>
                <a:sym typeface="Open Sans"/>
              </a:rPr>
              <a:t>Newcomer Website: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Open Sans Light"/>
                <a:ea typeface="Open Sans Light"/>
                <a:cs typeface="Open Sans Light"/>
                <a:sym typeface="Open Sans Light"/>
                <a:hlinkClick r:id="rId4"/>
              </a:rPr>
              <a:t>https://welcome.oavirtualregion.org/</a:t>
            </a:r>
            <a:endParaRPr b="1" i="0" sz="1800" u="none" cap="none" strike="noStrike">
              <a:solidFill>
                <a:schemeClr val="dk1"/>
              </a:solidFill>
              <a:latin typeface="Open Sans Light"/>
              <a:ea typeface="Open Sans Light"/>
              <a:cs typeface="Open Sans Light"/>
              <a:sym typeface="Open Sans Light"/>
            </a:endParaRPr>
          </a:p>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Open Sans Light"/>
                <a:ea typeface="Open Sans Light"/>
                <a:cs typeface="Open Sans Light"/>
                <a:sym typeface="Open Sans Light"/>
              </a:rPr>
              <a:t>Resources for newcomers</a:t>
            </a:r>
            <a:r>
              <a:rPr b="1" lang="en-US" sz="1800">
                <a:solidFill>
                  <a:schemeClr val="dk1"/>
                </a:solidFill>
                <a:latin typeface="Open Sans Light"/>
                <a:ea typeface="Open Sans Light"/>
                <a:cs typeface="Open Sans Light"/>
                <a:sym typeface="Open Sans Light"/>
              </a:rPr>
              <a:t> and </a:t>
            </a:r>
            <a:r>
              <a:rPr b="1" i="0" lang="en-US" sz="1800" u="none" cap="none" strike="noStrike">
                <a:solidFill>
                  <a:schemeClr val="dk1"/>
                </a:solidFill>
                <a:latin typeface="Open Sans Light"/>
                <a:ea typeface="Open Sans Light"/>
                <a:cs typeface="Open Sans Light"/>
                <a:sym typeface="Open Sans Light"/>
              </a:rPr>
              <a:t>members to use/outreach</a:t>
            </a:r>
            <a:endParaRPr b="1" i="0" sz="18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1" lang="en-US" sz="1800">
                <a:solidFill>
                  <a:srgbClr val="CC0000"/>
                </a:solidFill>
                <a:latin typeface="Open Sans"/>
                <a:ea typeface="Open Sans"/>
                <a:cs typeface="Open Sans"/>
                <a:sym typeface="Open Sans"/>
              </a:rPr>
              <a:t>On our m</a:t>
            </a:r>
            <a:r>
              <a:rPr b="1" i="0" lang="en-US" sz="1800" u="none" cap="none" strike="noStrike">
                <a:solidFill>
                  <a:srgbClr val="CC0000"/>
                </a:solidFill>
                <a:latin typeface="Open Sans"/>
                <a:ea typeface="Open Sans"/>
                <a:cs typeface="Open Sans"/>
                <a:sym typeface="Open Sans"/>
              </a:rPr>
              <a:t>ain OA VR Website: </a:t>
            </a:r>
            <a:endParaRPr b="1" i="0" sz="1800" u="none" cap="none" strike="noStrike">
              <a:solidFill>
                <a:srgbClr val="CC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Open Sans Light"/>
                <a:ea typeface="Open Sans Light"/>
                <a:cs typeface="Open Sans Light"/>
                <a:sym typeface="Open Sans Light"/>
                <a:hlinkClick r:id="rId5"/>
              </a:rPr>
              <a:t>https://oavirtualregion.org/</a:t>
            </a:r>
            <a:endParaRPr b="0" i="0" sz="18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Outreach /</a:t>
            </a:r>
            <a:r>
              <a:rPr lang="en-US" sz="1800">
                <a:solidFill>
                  <a:schemeClr val="dk1"/>
                </a:solidFill>
                <a:latin typeface="Open Sans"/>
                <a:ea typeface="Open Sans"/>
                <a:cs typeface="Open Sans"/>
                <a:sym typeface="Open Sans"/>
              </a:rPr>
              <a:t>direction to newcomers</a:t>
            </a:r>
            <a:endParaRPr b="0" i="0" sz="1800" u="none" cap="none" strike="noStrike">
              <a:solidFill>
                <a:schemeClr val="dk1"/>
              </a:solidFill>
              <a:latin typeface="Open Sans"/>
              <a:ea typeface="Open Sans"/>
              <a:cs typeface="Open Sans"/>
              <a:sym typeface="Open Sans"/>
            </a:endParaRPr>
          </a:p>
        </p:txBody>
      </p:sp>
      <p:sp>
        <p:nvSpPr>
          <p:cNvPr id="149" name="Google Shape;149;g3e47b2031b6_0_21"/>
          <p:cNvSpPr txBox="1"/>
          <p:nvPr/>
        </p:nvSpPr>
        <p:spPr>
          <a:xfrm>
            <a:off x="1484425" y="1342825"/>
            <a:ext cx="4210500" cy="506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300"/>
              <a:buFont typeface="Arial"/>
              <a:buNone/>
            </a:pPr>
            <a:r>
              <a:rPr b="0" i="0" lang="en-US" sz="2300" u="none" cap="none" strike="noStrike">
                <a:solidFill>
                  <a:schemeClr val="dk1"/>
                </a:solidFill>
                <a:latin typeface="Open Sans Light"/>
                <a:ea typeface="Open Sans Light"/>
                <a:cs typeface="Open Sans Light"/>
                <a:sym typeface="Open Sans Light"/>
              </a:rPr>
              <a:t>On the Professional Outreach side, we connect with doctors, therapists, clergy, and other health</a:t>
            </a:r>
            <a:r>
              <a:rPr lang="en-US" sz="2300">
                <a:solidFill>
                  <a:schemeClr val="dk1"/>
                </a:solidFill>
                <a:latin typeface="Open Sans Light"/>
                <a:ea typeface="Open Sans Light"/>
                <a:cs typeface="Open Sans Light"/>
                <a:sym typeface="Open Sans Light"/>
              </a:rPr>
              <a:t> </a:t>
            </a:r>
            <a:r>
              <a:rPr b="0" i="0" lang="en-US" sz="2300" u="none" cap="none" strike="noStrike">
                <a:solidFill>
                  <a:schemeClr val="dk1"/>
                </a:solidFill>
                <a:latin typeface="Open Sans Light"/>
                <a:ea typeface="Open Sans Light"/>
                <a:cs typeface="Open Sans Light"/>
                <a:sym typeface="Open Sans Light"/>
              </a:rPr>
              <a:t>professionals, offering information about OA as a trusted resource for the people they serve. Professionals then feel confident in referring patients and clients to the OA program that offers hope and community. </a:t>
            </a:r>
            <a:endParaRPr b="0" i="0" sz="230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50" name="Google Shape;150;g3e47b2031b6_0_21" title="digital-world.png"/>
          <p:cNvPicPr preferRelativeResize="0"/>
          <p:nvPr/>
        </p:nvPicPr>
        <p:blipFill rotWithShape="1">
          <a:blip r:embed="rId6">
            <a:alphaModFix/>
          </a:blip>
          <a:srcRect b="0" l="0" r="0" t="0"/>
          <a:stretch/>
        </p:blipFill>
        <p:spPr>
          <a:xfrm>
            <a:off x="8261375" y="595700"/>
            <a:ext cx="2587375" cy="253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e47b2031b6_0_31"/>
          <p:cNvSpPr txBox="1"/>
          <p:nvPr>
            <p:ph type="title"/>
          </p:nvPr>
        </p:nvSpPr>
        <p:spPr>
          <a:xfrm>
            <a:off x="1141975" y="9032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500">
                <a:solidFill>
                  <a:srgbClr val="0000FF"/>
                </a:solidFill>
              </a:rPr>
              <a:t>Unity With Diversity </a:t>
            </a:r>
            <a:endParaRPr b="1" sz="3500">
              <a:solidFill>
                <a:srgbClr val="0000FF"/>
              </a:solidFill>
            </a:endParaRPr>
          </a:p>
        </p:txBody>
      </p:sp>
      <p:sp>
        <p:nvSpPr>
          <p:cNvPr id="156" name="Google Shape;156;g3e47b2031b6_0_3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57" name="Google Shape;157;g3e47b2031b6_0_31"/>
          <p:cNvSpPr txBox="1"/>
          <p:nvPr/>
        </p:nvSpPr>
        <p:spPr>
          <a:xfrm>
            <a:off x="5561613" y="1803400"/>
            <a:ext cx="5754300" cy="424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THE FELLOWSHIP of Overeaters Anonymous encourages and promotes acceptance and inclusivity. All are welcome to join OA and are not excluded because of race, creed, nationality, religion, gender identity, sexual orientation, or any other attribute. We welcome all who share our compulsion. Everyone with the desire to stop eating compulsively is welcome in Overeaters Anonymous.</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THE FELLOWSHIP recognizes the existence of individual approaches and different structured concepts to working our Twelve Step program of recovery; that the Fellowship is united by our disease and our common purpose; and that individual differences in approaches to recovery within our Fellowship need not divide us.</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THE FELLOWSHIP respects the rights of members, groups, and service bodies to follow a particular concept of recovery within Overeaters Anonymous and encourages each member, group, and service body to respect those rights as they extend the hand of fellowship to those who still suffer. For example, this means we do not try to convince any member or visitor to adopt a belief in God.</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THE FELLOWSHIP encourages each duly registered group and service body to affirm and maintain the Twelve Traditions of Overeaters Anonymous by allowing members to share their experience, strength, and hope in meetings, regardless of the individual approach or specific concept that member may follow. Duly registered is defined as being in full compliance with Bylaws, Subpart B, Article V.</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1200"/>
              </a:spcBef>
              <a:spcAft>
                <a:spcPts val="0"/>
              </a:spcAft>
              <a:buClr>
                <a:srgbClr val="000000"/>
              </a:buClr>
              <a:buSzPts val="1100"/>
              <a:buFont typeface="Arial"/>
              <a:buNone/>
            </a:pPr>
            <a:r>
              <a:rPr b="0" i="1" lang="en-US" sz="1100" u="none" cap="none" strike="noStrike">
                <a:solidFill>
                  <a:schemeClr val="dk1"/>
                </a:solidFill>
                <a:latin typeface="Arial"/>
                <a:ea typeface="Arial"/>
                <a:cs typeface="Arial"/>
                <a:sym typeface="Arial"/>
              </a:rPr>
              <a:t>— OA Business Conference Policy Manual</a:t>
            </a:r>
            <a:endParaRPr b="0" i="1"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300"/>
              <a:buFont typeface="Arial"/>
              <a:buNone/>
            </a:pPr>
            <a:r>
              <a:t/>
            </a:r>
            <a:endParaRPr b="0" i="0" sz="230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58" name="Google Shape;158;g3e47b2031b6_0_31" title="hand in.gif"/>
          <p:cNvPicPr preferRelativeResize="0"/>
          <p:nvPr/>
        </p:nvPicPr>
        <p:blipFill rotWithShape="1">
          <a:blip r:embed="rId3">
            <a:alphaModFix/>
          </a:blip>
          <a:srcRect b="0" l="0" r="0" t="0"/>
          <a:stretch/>
        </p:blipFill>
        <p:spPr>
          <a:xfrm>
            <a:off x="6968024" y="595700"/>
            <a:ext cx="2941490" cy="1069000"/>
          </a:xfrm>
          <a:prstGeom prst="rect">
            <a:avLst/>
          </a:prstGeom>
          <a:noFill/>
          <a:ln>
            <a:noFill/>
          </a:ln>
        </p:spPr>
      </p:pic>
      <p:sp>
        <p:nvSpPr>
          <p:cNvPr id="159" name="Google Shape;159;g3e47b2031b6_0_31">
            <a:hlinkClick r:id="rId4"/>
          </p:cNvPr>
          <p:cNvSpPr txBox="1"/>
          <p:nvPr/>
        </p:nvSpPr>
        <p:spPr>
          <a:xfrm>
            <a:off x="1065100" y="1803400"/>
            <a:ext cx="4105500" cy="435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CC0000"/>
                </a:solidFill>
              </a:rPr>
              <a:t>Newcomer Website </a:t>
            </a:r>
            <a:r>
              <a:rPr b="1" lang="en-US" sz="1700">
                <a:solidFill>
                  <a:srgbClr val="CC0000"/>
                </a:solidFill>
              </a:rPr>
              <a:t>and</a:t>
            </a:r>
            <a:r>
              <a:rPr b="1" i="0" lang="en-US" sz="1700" u="none" cap="none" strike="noStrike">
                <a:solidFill>
                  <a:srgbClr val="CC0000"/>
                </a:solidFill>
              </a:rPr>
              <a:t> </a:t>
            </a:r>
            <a:r>
              <a:rPr b="1" lang="en-US" sz="1700">
                <a:solidFill>
                  <a:srgbClr val="CC0000"/>
                </a:solidFill>
              </a:rPr>
              <a:t>on our m</a:t>
            </a:r>
            <a:r>
              <a:rPr b="1" i="0" lang="en-US" sz="1700" u="none" cap="none" strike="noStrike">
                <a:solidFill>
                  <a:srgbClr val="CC0000"/>
                </a:solidFill>
              </a:rPr>
              <a:t>ain OA VR Website: </a:t>
            </a:r>
            <a:endParaRPr b="1" i="0" sz="1700" u="none" cap="none" strike="noStrike">
              <a:solidFill>
                <a:srgbClr val="CC0000"/>
              </a:solidFill>
            </a:endParaRPr>
          </a:p>
          <a:p>
            <a:pPr indent="0" lvl="0" marL="457200" marR="0" rtl="0" algn="l">
              <a:lnSpc>
                <a:spcPct val="100000"/>
              </a:lnSpc>
              <a:spcBef>
                <a:spcPts val="0"/>
              </a:spcBef>
              <a:spcAft>
                <a:spcPts val="0"/>
              </a:spcAft>
              <a:buNone/>
            </a:pPr>
            <a:r>
              <a:rPr lang="en-US" sz="1500">
                <a:solidFill>
                  <a:schemeClr val="dk1"/>
                </a:solidFill>
              </a:rPr>
              <a:t>We review and make sure information is inclusive and accommodating.  </a:t>
            </a:r>
            <a:r>
              <a:rPr i="0" lang="en-US" sz="1500" u="sng" cap="none" strike="noStrike">
                <a:solidFill>
                  <a:schemeClr val="hlink"/>
                </a:solidFill>
                <a:hlinkClick r:id="rId5"/>
              </a:rPr>
              <a:t>https://welcome.oavirtualregion.org/</a:t>
            </a:r>
            <a:r>
              <a:rPr b="1" lang="en-US" sz="1500">
                <a:solidFill>
                  <a:schemeClr val="dk1"/>
                </a:solidFill>
              </a:rPr>
              <a:t> </a:t>
            </a:r>
            <a:r>
              <a:rPr lang="en-US" sz="1500">
                <a:solidFill>
                  <a:schemeClr val="dk1"/>
                </a:solidFill>
              </a:rPr>
              <a:t>and</a:t>
            </a:r>
            <a:endParaRPr i="0" sz="1500" u="none" cap="none" strike="noStrike">
              <a:solidFill>
                <a:schemeClr val="dk1"/>
              </a:solidFill>
            </a:endParaRPr>
          </a:p>
          <a:p>
            <a:pPr indent="0" lvl="0" marL="457200" marR="0" rtl="0" algn="l">
              <a:lnSpc>
                <a:spcPct val="100000"/>
              </a:lnSpc>
              <a:spcBef>
                <a:spcPts val="0"/>
              </a:spcBef>
              <a:spcAft>
                <a:spcPts val="0"/>
              </a:spcAft>
              <a:buNone/>
            </a:pPr>
            <a:r>
              <a:rPr i="0" lang="en-US" sz="1500" u="sng" cap="none" strike="noStrike">
                <a:solidFill>
                  <a:schemeClr val="hlink"/>
                </a:solidFill>
                <a:hlinkClick r:id="rId6"/>
              </a:rPr>
              <a:t>https://oavirtualregion.org/</a:t>
            </a:r>
            <a:endParaRPr i="0" sz="1500" u="none" cap="none" strike="noStrike">
              <a:solidFill>
                <a:schemeClr val="dk1"/>
              </a:solidFill>
            </a:endParaRPr>
          </a:p>
          <a:p>
            <a:pPr indent="0" lvl="0" marL="457200" marR="0" rtl="0" algn="l">
              <a:lnSpc>
                <a:spcPct val="100000"/>
              </a:lnSpc>
              <a:spcBef>
                <a:spcPts val="0"/>
              </a:spcBef>
              <a:spcAft>
                <a:spcPts val="0"/>
              </a:spcAft>
              <a:buClr>
                <a:srgbClr val="000000"/>
              </a:buClr>
              <a:buSzPts val="1600"/>
              <a:buFont typeface="Arial"/>
              <a:buNone/>
            </a:pPr>
            <a:r>
              <a:t/>
            </a:r>
            <a:endParaRPr b="0" i="0" sz="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US" sz="1700">
                <a:solidFill>
                  <a:srgbClr val="CC0000"/>
                </a:solidFill>
                <a:latin typeface="Open Sans"/>
                <a:ea typeface="Open Sans"/>
                <a:cs typeface="Open Sans"/>
                <a:sym typeface="Open Sans"/>
              </a:rPr>
              <a:t>We </a:t>
            </a:r>
            <a:r>
              <a:rPr b="1" i="0" lang="en-US" sz="1700" u="none" cap="none" strike="noStrike">
                <a:solidFill>
                  <a:srgbClr val="CC0000"/>
                </a:solidFill>
                <a:latin typeface="Open Sans"/>
                <a:ea typeface="Open Sans"/>
                <a:cs typeface="Open Sans"/>
                <a:sym typeface="Open Sans"/>
              </a:rPr>
              <a:t>Update all Resources</a:t>
            </a:r>
            <a:endParaRPr b="1" i="0" sz="17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500">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US" sz="1700">
                <a:solidFill>
                  <a:srgbClr val="CC0000"/>
                </a:solidFill>
                <a:latin typeface="Open Sans"/>
                <a:ea typeface="Open Sans"/>
                <a:cs typeface="Open Sans"/>
                <a:sym typeface="Open Sans"/>
              </a:rPr>
              <a:t>Our Open House </a:t>
            </a:r>
            <a:r>
              <a:rPr lang="en-US" sz="1500">
                <a:solidFill>
                  <a:schemeClr val="dk1"/>
                </a:solidFill>
                <a:latin typeface="Open Sans"/>
                <a:ea typeface="Open Sans"/>
                <a:cs typeface="Open Sans"/>
                <a:sym typeface="Open Sans"/>
              </a:rPr>
              <a:t>encourages and promotes inclusivity for Newcomers with our affiliated intergroups and service body’s meetings.</a:t>
            </a:r>
            <a:endParaRPr sz="15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600">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US" sz="1700">
                <a:solidFill>
                  <a:srgbClr val="CC0000"/>
                </a:solidFill>
                <a:latin typeface="Open Sans"/>
                <a:ea typeface="Open Sans"/>
                <a:cs typeface="Open Sans"/>
                <a:sym typeface="Open Sans"/>
              </a:rPr>
              <a:t>We </a:t>
            </a:r>
            <a:r>
              <a:rPr b="1" i="0" lang="en-US" sz="1700" u="none" cap="none" strike="noStrike">
                <a:solidFill>
                  <a:srgbClr val="CC0000"/>
                </a:solidFill>
                <a:latin typeface="Open Sans"/>
                <a:ea typeface="Open Sans"/>
                <a:cs typeface="Open Sans"/>
                <a:sym typeface="Open Sans"/>
              </a:rPr>
              <a:t>Host Workshops</a:t>
            </a:r>
            <a:r>
              <a:rPr b="1" lang="en-US" sz="1700">
                <a:solidFill>
                  <a:srgbClr val="CC0000"/>
                </a:solidFill>
                <a:latin typeface="Open Sans"/>
                <a:ea typeface="Open Sans"/>
                <a:cs typeface="Open Sans"/>
                <a:sym typeface="Open Sans"/>
              </a:rPr>
              <a:t>,</a:t>
            </a:r>
            <a:r>
              <a:rPr lang="en-US" sz="1700">
                <a:solidFill>
                  <a:schemeClr val="dk1"/>
                </a:solidFill>
                <a:latin typeface="Open Sans"/>
                <a:ea typeface="Open Sans"/>
                <a:cs typeface="Open Sans"/>
                <a:sym typeface="Open Sans"/>
              </a:rPr>
              <a:t> </a:t>
            </a:r>
            <a:r>
              <a:rPr lang="en-US" sz="1500">
                <a:solidFill>
                  <a:schemeClr val="dk1"/>
                </a:solidFill>
                <a:latin typeface="Open Sans"/>
                <a:ea typeface="Open Sans"/>
                <a:cs typeface="Open Sans"/>
                <a:sym typeface="Open Sans"/>
              </a:rPr>
              <a:t>including</a:t>
            </a:r>
            <a:r>
              <a:rPr b="0" i="0" lang="en-US" sz="1500" u="none" cap="none" strike="noStrike">
                <a:solidFill>
                  <a:schemeClr val="dk1"/>
                </a:solidFill>
                <a:latin typeface="Open Sans"/>
                <a:ea typeface="Open Sans"/>
                <a:cs typeface="Open Sans"/>
                <a:sym typeface="Open Sans"/>
              </a:rPr>
              <a:t> Unity Day.</a:t>
            </a:r>
            <a:endParaRPr b="0" i="0" sz="15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6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US" sz="1700">
                <a:solidFill>
                  <a:srgbClr val="CC0000"/>
                </a:solidFill>
                <a:latin typeface="Open Sans"/>
                <a:ea typeface="Open Sans"/>
                <a:cs typeface="Open Sans"/>
                <a:sym typeface="Open Sans"/>
              </a:rPr>
              <a:t>O</a:t>
            </a:r>
            <a:r>
              <a:rPr b="1" i="0" lang="en-US" sz="1700" u="none" cap="none" strike="noStrike">
                <a:solidFill>
                  <a:srgbClr val="CC0000"/>
                </a:solidFill>
                <a:latin typeface="Open Sans"/>
                <a:ea typeface="Open Sans"/>
                <a:cs typeface="Open Sans"/>
                <a:sym typeface="Open Sans"/>
              </a:rPr>
              <a:t>ur Committee is mindful to be inclusive</a:t>
            </a:r>
            <a:r>
              <a:rPr i="0" lang="en-US" sz="1500" u="none" cap="none" strike="noStrike">
                <a:solidFill>
                  <a:schemeClr val="dk1"/>
                </a:solidFill>
              </a:rPr>
              <a:t> in all endeavors and to promote inclusivity in all we do.</a:t>
            </a:r>
            <a:endParaRPr b="1" sz="1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e47b2031b6_0_43"/>
          <p:cNvSpPr txBox="1"/>
          <p:nvPr>
            <p:ph idx="1" type="body"/>
          </p:nvPr>
        </p:nvSpPr>
        <p:spPr>
          <a:xfrm>
            <a:off x="1244000" y="2330075"/>
            <a:ext cx="9662100" cy="3291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200"/>
              </a:spcBef>
              <a:spcAft>
                <a:spcPts val="0"/>
              </a:spcAft>
              <a:buNone/>
            </a:pPr>
            <a:r>
              <a:rPr b="1" lang="en-US" sz="1100">
                <a:solidFill>
                  <a:srgbClr val="980000"/>
                </a:solidFill>
                <a:latin typeface="Arial"/>
                <a:ea typeface="Arial"/>
                <a:cs typeface="Arial"/>
                <a:sym typeface="Arial"/>
              </a:rPr>
              <a:t>Virtual Region Open House: </a:t>
            </a:r>
            <a:r>
              <a:rPr lang="en-US" sz="1100">
                <a:latin typeface="Arial"/>
                <a:ea typeface="Arial"/>
                <a:cs typeface="Arial"/>
                <a:sym typeface="Arial"/>
              </a:rPr>
              <a:t>for June, October, and during Convention 2027</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000"/>
              </a:spcBef>
              <a:spcAft>
                <a:spcPts val="0"/>
              </a:spcAft>
              <a:buNone/>
            </a:pPr>
            <a:r>
              <a:rPr b="1" lang="en-US" sz="1100">
                <a:solidFill>
                  <a:srgbClr val="980000"/>
                </a:solidFill>
                <a:latin typeface="Arial"/>
                <a:ea typeface="Arial"/>
                <a:cs typeface="Arial"/>
                <a:sym typeface="Arial"/>
              </a:rPr>
              <a:t>PIPO/UWD Resource Review Phase 1</a:t>
            </a:r>
            <a:r>
              <a:rPr b="1" lang="en-US" sz="1100">
                <a:solidFill>
                  <a:srgbClr val="38761D"/>
                </a:solidFill>
                <a:latin typeface="Arial"/>
                <a:ea typeface="Arial"/>
                <a:cs typeface="Arial"/>
                <a:sym typeface="Arial"/>
              </a:rPr>
              <a:t> </a:t>
            </a:r>
            <a:r>
              <a:rPr lang="en-US" sz="1100">
                <a:solidFill>
                  <a:srgbClr val="222222"/>
                </a:solidFill>
                <a:latin typeface="Arial"/>
                <a:ea typeface="Arial"/>
                <a:cs typeface="Arial"/>
                <a:sym typeface="Arial"/>
              </a:rPr>
              <a:t>(Websites) Making sure that all Newcomer Info, Public Information Professional Outreach and Unity with Diversity information is clear and concise, updated, and can be seen easily without much searching. </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None/>
            </a:pPr>
            <a:r>
              <a:rPr b="1" lang="en-US" sz="1100">
                <a:solidFill>
                  <a:srgbClr val="980000"/>
                </a:solidFill>
                <a:latin typeface="Arial"/>
                <a:ea typeface="Arial"/>
                <a:cs typeface="Arial"/>
                <a:sym typeface="Arial"/>
              </a:rPr>
              <a:t>PIPO/UWD Reach out Phase 2</a:t>
            </a:r>
            <a:r>
              <a:rPr lang="en-US" sz="1100">
                <a:solidFill>
                  <a:srgbClr val="980000"/>
                </a:solidFill>
                <a:latin typeface="Arial"/>
                <a:ea typeface="Arial"/>
                <a:cs typeface="Arial"/>
                <a:sym typeface="Arial"/>
              </a:rPr>
              <a:t> </a:t>
            </a:r>
            <a:endParaRPr sz="1100">
              <a:solidFill>
                <a:srgbClr val="980000"/>
              </a:solidFill>
              <a:latin typeface="Arial"/>
              <a:ea typeface="Arial"/>
              <a:cs typeface="Arial"/>
              <a:sym typeface="Arial"/>
            </a:endParaRPr>
          </a:p>
          <a:p>
            <a:pPr indent="-298450" lvl="0" marL="457200" rtl="0" algn="l">
              <a:lnSpc>
                <a:spcPct val="115000"/>
              </a:lnSpc>
              <a:spcBef>
                <a:spcPts val="1000"/>
              </a:spcBef>
              <a:spcAft>
                <a:spcPts val="0"/>
              </a:spcAft>
              <a:buClr>
                <a:srgbClr val="222222"/>
              </a:buClr>
              <a:buSzPts val="1100"/>
              <a:buFont typeface="Arial"/>
              <a:buChar char="-"/>
            </a:pPr>
            <a:r>
              <a:rPr lang="en-US" sz="1100">
                <a:solidFill>
                  <a:srgbClr val="222222"/>
                </a:solidFill>
                <a:latin typeface="Arial"/>
                <a:ea typeface="Arial"/>
                <a:cs typeface="Arial"/>
                <a:sym typeface="Arial"/>
              </a:rPr>
              <a:t>Go over committee’s lists of collected organizations with virtual committees or programs, such as therapists, counselors, dietitians, and treatment programs, that may benefit from information about virtual recovery meetings. </a:t>
            </a:r>
            <a:endParaRPr sz="1100">
              <a:solidFill>
                <a:srgbClr val="222222"/>
              </a:solidFill>
              <a:latin typeface="Arial"/>
              <a:ea typeface="Arial"/>
              <a:cs typeface="Arial"/>
              <a:sym typeface="Arial"/>
            </a:endParaRPr>
          </a:p>
          <a:p>
            <a:pPr indent="-298450" lvl="0" marL="457200" rtl="0" algn="l">
              <a:lnSpc>
                <a:spcPct val="115000"/>
              </a:lnSpc>
              <a:spcBef>
                <a:spcPts val="0"/>
              </a:spcBef>
              <a:spcAft>
                <a:spcPts val="0"/>
              </a:spcAft>
              <a:buClr>
                <a:srgbClr val="222222"/>
              </a:buClr>
              <a:buSzPts val="1100"/>
              <a:buFont typeface="Arial"/>
              <a:buChar char="-"/>
            </a:pPr>
            <a:r>
              <a:rPr lang="en-US" sz="1100">
                <a:solidFill>
                  <a:srgbClr val="222222"/>
                </a:solidFill>
                <a:latin typeface="Arial"/>
                <a:ea typeface="Arial"/>
                <a:cs typeface="Arial"/>
                <a:sym typeface="Arial"/>
              </a:rPr>
              <a:t>The committee will then begin outreach efforts by sharing existing PIPO/UWD digital resources and information about how individuals can access meetings in the Virtual Region.</a:t>
            </a:r>
            <a:endParaRPr b="1" sz="1100">
              <a:solidFill>
                <a:srgbClr val="222222"/>
              </a:solidFill>
              <a:latin typeface="Arial"/>
              <a:ea typeface="Arial"/>
              <a:cs typeface="Arial"/>
              <a:sym typeface="Arial"/>
            </a:endParaRPr>
          </a:p>
          <a:p>
            <a:pPr indent="0" lvl="0" marL="0" rtl="0" algn="l">
              <a:lnSpc>
                <a:spcPct val="115000"/>
              </a:lnSpc>
              <a:spcBef>
                <a:spcPts val="1000"/>
              </a:spcBef>
              <a:spcAft>
                <a:spcPts val="0"/>
              </a:spcAft>
              <a:buNone/>
            </a:pPr>
            <a:r>
              <a:rPr b="1" lang="en-US" sz="1100">
                <a:solidFill>
                  <a:srgbClr val="980000"/>
                </a:solidFill>
                <a:latin typeface="Arial"/>
                <a:ea typeface="Arial"/>
                <a:cs typeface="Arial"/>
                <a:sym typeface="Arial"/>
              </a:rPr>
              <a:t>PIPO/UWD Google Drive:</a:t>
            </a:r>
            <a:r>
              <a:rPr lang="en-US" sz="1100">
                <a:solidFill>
                  <a:srgbClr val="222222"/>
                </a:solidFill>
                <a:latin typeface="Arial"/>
                <a:ea typeface="Arial"/>
                <a:cs typeface="Arial"/>
                <a:sym typeface="Arial"/>
              </a:rPr>
              <a:t> Organize and simplify the committee’s Google drive so that with rotation of service any person can ease into the position. In having step by step directions, we feel this will ease the work of the numerous tasks PIPO/UWD does. Having event history with documentation helps put things into perspective and is a good resource going forward.</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None/>
            </a:pPr>
            <a:r>
              <a:rPr b="1" lang="en-US" sz="1100">
                <a:solidFill>
                  <a:srgbClr val="980000"/>
                </a:solidFill>
                <a:latin typeface="Arial"/>
                <a:ea typeface="Arial"/>
                <a:cs typeface="Arial"/>
                <a:sym typeface="Arial"/>
              </a:rPr>
              <a:t>POSSIBLE WORKSHOP:</a:t>
            </a:r>
            <a:r>
              <a:rPr lang="en-US" sz="1100">
                <a:solidFill>
                  <a:srgbClr val="FF9900"/>
                </a:solidFill>
                <a:latin typeface="Arial"/>
                <a:ea typeface="Arial"/>
                <a:cs typeface="Arial"/>
                <a:sym typeface="Arial"/>
              </a:rPr>
              <a:t> </a:t>
            </a:r>
            <a:r>
              <a:rPr lang="en-US" sz="1100">
                <a:latin typeface="Arial"/>
                <a:ea typeface="Arial"/>
                <a:cs typeface="Arial"/>
                <a:sym typeface="Arial"/>
              </a:rPr>
              <a:t>The committee will discuss a possible workshop on the topic, “The Blurred Line of Outside Issues,” which will explore how members and service bodies can remain welcoming and inclusive while staying grounded in the Traditions of Overeaters Anonymous. The workshop will help members better understand how to balance unity and diversity while honoring the spiritual Principles that guide the fellowship.</a:t>
            </a:r>
            <a:endParaRPr sz="1100">
              <a:latin typeface="Arial"/>
              <a:ea typeface="Arial"/>
              <a:cs typeface="Arial"/>
              <a:sym typeface="Arial"/>
            </a:endParaRPr>
          </a:p>
          <a:p>
            <a:pPr indent="-336550" lvl="0" marL="457200" rtl="0" algn="l">
              <a:lnSpc>
                <a:spcPct val="115000"/>
              </a:lnSpc>
              <a:spcBef>
                <a:spcPts val="1000"/>
              </a:spcBef>
              <a:spcAft>
                <a:spcPts val="0"/>
              </a:spcAft>
              <a:buClr>
                <a:srgbClr val="222222"/>
              </a:buClr>
              <a:buSzPts val="1700"/>
              <a:buFont typeface="Arial"/>
              <a:buChar char="-"/>
            </a:pPr>
            <a:r>
              <a:t/>
            </a:r>
            <a:endParaRPr sz="1700">
              <a:solidFill>
                <a:srgbClr val="222222"/>
              </a:solidFill>
              <a:latin typeface="Arial"/>
              <a:ea typeface="Arial"/>
              <a:cs typeface="Arial"/>
              <a:sym typeface="Arial"/>
            </a:endParaRPr>
          </a:p>
          <a:p>
            <a:pPr indent="0" lvl="0" marL="0" rtl="0" algn="ctr">
              <a:lnSpc>
                <a:spcPct val="100000"/>
              </a:lnSpc>
              <a:spcBef>
                <a:spcPts val="1200"/>
              </a:spcBef>
              <a:spcAft>
                <a:spcPts val="0"/>
              </a:spcAft>
              <a:buSzPts val="2000"/>
              <a:buNone/>
            </a:pPr>
            <a:r>
              <a:t/>
            </a:r>
            <a:endParaRPr b="1" sz="2892">
              <a:solidFill>
                <a:srgbClr val="CC0000"/>
              </a:solidFill>
              <a:latin typeface="Open Sans"/>
              <a:ea typeface="Open Sans"/>
              <a:cs typeface="Open Sans"/>
              <a:sym typeface="Open Sans"/>
            </a:endParaRPr>
          </a:p>
        </p:txBody>
      </p:sp>
      <p:sp>
        <p:nvSpPr>
          <p:cNvPr id="165" name="Google Shape;165;g3e47b2031b6_0_43"/>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66" name="Google Shape;166;g3e47b2031b6_0_43"/>
          <p:cNvPicPr preferRelativeResize="0"/>
          <p:nvPr/>
        </p:nvPicPr>
        <p:blipFill rotWithShape="1">
          <a:blip r:embed="rId3">
            <a:alphaModFix/>
          </a:blip>
          <a:srcRect b="0" l="0" r="0" t="0"/>
          <a:stretch/>
        </p:blipFill>
        <p:spPr>
          <a:xfrm>
            <a:off x="4583937" y="199726"/>
            <a:ext cx="2982226" cy="944275"/>
          </a:xfrm>
          <a:prstGeom prst="rect">
            <a:avLst/>
          </a:prstGeom>
          <a:noFill/>
          <a:ln>
            <a:noFill/>
          </a:ln>
        </p:spPr>
      </p:pic>
      <p:sp>
        <p:nvSpPr>
          <p:cNvPr id="167" name="Google Shape;167;g3e47b2031b6_0_43"/>
          <p:cNvSpPr txBox="1"/>
          <p:nvPr/>
        </p:nvSpPr>
        <p:spPr>
          <a:xfrm>
            <a:off x="1244000" y="1069200"/>
            <a:ext cx="9058200" cy="651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Clr>
                <a:srgbClr val="000000"/>
              </a:buClr>
              <a:buSzPts val="2600"/>
              <a:buFont typeface="Arial"/>
              <a:buNone/>
            </a:pPr>
            <a:r>
              <a:rPr b="1" lang="en-US" sz="2600">
                <a:solidFill>
                  <a:schemeClr val="dk1"/>
                </a:solidFill>
                <a:latin typeface="Open Sans"/>
                <a:ea typeface="Open Sans"/>
                <a:cs typeface="Open Sans"/>
                <a:sym typeface="Open Sans"/>
              </a:rPr>
              <a:t>W</a:t>
            </a:r>
            <a:r>
              <a:rPr b="1" i="0" lang="en-US" sz="2600" u="none" cap="none" strike="noStrike">
                <a:solidFill>
                  <a:schemeClr val="dk1"/>
                </a:solidFill>
                <a:latin typeface="Open Sans"/>
                <a:ea typeface="Open Sans"/>
                <a:cs typeface="Open Sans"/>
                <a:sym typeface="Open Sans"/>
              </a:rPr>
              <a:t>hat</a:t>
            </a:r>
            <a:r>
              <a:rPr b="1" lang="en-US" sz="2600">
                <a:solidFill>
                  <a:schemeClr val="dk1"/>
                </a:solidFill>
                <a:latin typeface="Open Sans"/>
                <a:ea typeface="Open Sans"/>
                <a:cs typeface="Open Sans"/>
                <a:sym typeface="Open Sans"/>
              </a:rPr>
              <a:t> are</a:t>
            </a:r>
            <a:r>
              <a:rPr b="1" i="0" lang="en-US" sz="2600" u="none" cap="none" strike="noStrike">
                <a:solidFill>
                  <a:schemeClr val="dk1"/>
                </a:solidFill>
                <a:latin typeface="Open Sans"/>
                <a:ea typeface="Open Sans"/>
                <a:cs typeface="Open Sans"/>
                <a:sym typeface="Open Sans"/>
              </a:rPr>
              <a:t> our Committee Goals for </a:t>
            </a:r>
            <a:r>
              <a:rPr b="1" lang="en-US" sz="2600">
                <a:solidFill>
                  <a:schemeClr val="dk1"/>
                </a:solidFill>
                <a:latin typeface="Open Sans"/>
                <a:ea typeface="Open Sans"/>
                <a:cs typeface="Open Sans"/>
                <a:sym typeface="Open Sans"/>
              </a:rPr>
              <a:t>this year</a:t>
            </a:r>
            <a:r>
              <a:rPr b="1" i="0" lang="en-US" sz="2600" u="none" cap="none" strike="noStrike">
                <a:solidFill>
                  <a:schemeClr val="dk1"/>
                </a:solidFill>
                <a:latin typeface="Open Sans"/>
                <a:ea typeface="Open Sans"/>
                <a:cs typeface="Open Sans"/>
                <a:sym typeface="Open Sans"/>
              </a:rPr>
              <a:t>?</a:t>
            </a:r>
            <a:r>
              <a:rPr b="0" i="0" lang="en-US" sz="3800" u="none" cap="none" strike="noStrike">
                <a:solidFill>
                  <a:schemeClr val="dk1"/>
                </a:solidFill>
                <a:latin typeface="Open Sans Light"/>
                <a:ea typeface="Open Sans Light"/>
                <a:cs typeface="Open Sans Light"/>
                <a:sym typeface="Open Sans Light"/>
              </a:rPr>
              <a:t> </a:t>
            </a:r>
            <a:endParaRPr b="0" i="0" sz="3800" u="none" cap="none" strike="noStrike">
              <a:solidFill>
                <a:schemeClr val="dk1"/>
              </a:solidFill>
              <a:latin typeface="Open Sans Light"/>
              <a:ea typeface="Open Sans Light"/>
              <a:cs typeface="Open Sans Light"/>
              <a:sym typeface="Open Sans Light"/>
            </a:endParaRPr>
          </a:p>
        </p:txBody>
      </p:sp>
      <p:pic>
        <p:nvPicPr>
          <p:cNvPr id="168" name="Google Shape;168;g3e47b2031b6_0_43" title="hand in.gif"/>
          <p:cNvPicPr preferRelativeResize="0"/>
          <p:nvPr/>
        </p:nvPicPr>
        <p:blipFill rotWithShape="1">
          <a:blip r:embed="rId4">
            <a:alphaModFix/>
          </a:blip>
          <a:srcRect b="0" l="0" r="0" t="0"/>
          <a:stretch/>
        </p:blipFill>
        <p:spPr>
          <a:xfrm>
            <a:off x="4346650" y="5324000"/>
            <a:ext cx="3498701" cy="127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e47b2031b6_0_51"/>
          <p:cNvSpPr txBox="1"/>
          <p:nvPr>
            <p:ph idx="1" type="body"/>
          </p:nvPr>
        </p:nvSpPr>
        <p:spPr>
          <a:xfrm>
            <a:off x="1381200" y="2705525"/>
            <a:ext cx="9243900" cy="2915700"/>
          </a:xfrm>
          <a:prstGeom prst="rect">
            <a:avLst/>
          </a:prstGeom>
          <a:noFill/>
          <a:ln>
            <a:noFill/>
          </a:ln>
        </p:spPr>
        <p:txBody>
          <a:bodyPr anchorCtr="0" anchor="ctr" bIns="0" lIns="0" spcFirstLastPara="1" rIns="0" wrap="square" tIns="0">
            <a:noAutofit/>
          </a:bodyPr>
          <a:lstStyle/>
          <a:p>
            <a:pPr indent="-336550" lvl="0" marL="457200" rtl="0" algn="l">
              <a:lnSpc>
                <a:spcPct val="100000"/>
              </a:lnSpc>
              <a:spcBef>
                <a:spcPts val="1200"/>
              </a:spcBef>
              <a:spcAft>
                <a:spcPts val="0"/>
              </a:spcAft>
              <a:buClr>
                <a:srgbClr val="222222"/>
              </a:buClr>
              <a:buSzPts val="1700"/>
              <a:buFont typeface="Arial"/>
              <a:buChar char="-"/>
            </a:pPr>
            <a:r>
              <a:rPr lang="en-US" sz="1700">
                <a:solidFill>
                  <a:srgbClr val="222222"/>
                </a:solidFill>
                <a:latin typeface="Arial"/>
                <a:ea typeface="Arial"/>
                <a:cs typeface="Arial"/>
                <a:sym typeface="Arial"/>
              </a:rPr>
              <a:t>Attend Committee Meetings, share ideas, enthusiasm, skills, and time to complete any tasks we may have so our region grows. There is always something we can do!</a:t>
            </a:r>
            <a:endParaRPr sz="1700">
              <a:solidFill>
                <a:srgbClr val="222222"/>
              </a:solidFill>
              <a:latin typeface="Arial"/>
              <a:ea typeface="Arial"/>
              <a:cs typeface="Arial"/>
              <a:sym typeface="Arial"/>
            </a:endParaRPr>
          </a:p>
          <a:p>
            <a:pPr indent="-336550" lvl="0" marL="457200" rtl="0" algn="l">
              <a:lnSpc>
                <a:spcPct val="100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Be the PIPO/UWD Secretary</a:t>
            </a:r>
            <a:endParaRPr sz="1700">
              <a:solidFill>
                <a:srgbClr val="222222"/>
              </a:solidFill>
              <a:latin typeface="Arial"/>
              <a:ea typeface="Arial"/>
              <a:cs typeface="Arial"/>
              <a:sym typeface="Arial"/>
            </a:endParaRPr>
          </a:p>
          <a:p>
            <a:pPr indent="-336550" lvl="0" marL="457200" rtl="0" algn="l">
              <a:lnSpc>
                <a:spcPct val="100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Virtual Region Open House </a:t>
            </a:r>
            <a:endParaRPr sz="1700">
              <a:solidFill>
                <a:srgbClr val="222222"/>
              </a:solidFill>
              <a:latin typeface="Arial"/>
              <a:ea typeface="Arial"/>
              <a:cs typeface="Arial"/>
              <a:sym typeface="Arial"/>
            </a:endParaRPr>
          </a:p>
          <a:p>
            <a:pPr indent="-336550" lvl="1" marL="914400" rtl="0" algn="l">
              <a:lnSpc>
                <a:spcPct val="100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Volunteer at the Welcome Center</a:t>
            </a:r>
            <a:endParaRPr sz="1700">
              <a:solidFill>
                <a:srgbClr val="222222"/>
              </a:solidFill>
              <a:latin typeface="Arial"/>
              <a:ea typeface="Arial"/>
              <a:cs typeface="Arial"/>
              <a:sym typeface="Arial"/>
            </a:endParaRPr>
          </a:p>
          <a:p>
            <a:pPr indent="-336550" lvl="1" marL="914400" rtl="0" algn="l">
              <a:lnSpc>
                <a:spcPct val="100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Share flyers</a:t>
            </a:r>
            <a:endParaRPr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Help Review and make suggestions on our online website Resources </a:t>
            </a:r>
            <a:endParaRPr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Work on upcoming </a:t>
            </a:r>
            <a:r>
              <a:rPr lang="en-US" sz="1700">
                <a:solidFill>
                  <a:srgbClr val="222222"/>
                </a:solidFill>
                <a:latin typeface="Arial"/>
                <a:ea typeface="Arial"/>
                <a:cs typeface="Arial"/>
                <a:sym typeface="Arial"/>
              </a:rPr>
              <a:t>various</a:t>
            </a:r>
            <a:r>
              <a:rPr lang="en-US" sz="1700">
                <a:solidFill>
                  <a:srgbClr val="222222"/>
                </a:solidFill>
                <a:latin typeface="Arial"/>
                <a:ea typeface="Arial"/>
                <a:cs typeface="Arial"/>
                <a:sym typeface="Arial"/>
              </a:rPr>
              <a:t> goals as they arise</a:t>
            </a:r>
            <a:endParaRPr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Char char="-"/>
            </a:pPr>
            <a:r>
              <a:rPr lang="en-US" sz="1700">
                <a:solidFill>
                  <a:srgbClr val="222222"/>
                </a:solidFill>
                <a:latin typeface="Arial"/>
                <a:ea typeface="Arial"/>
                <a:cs typeface="Arial"/>
                <a:sym typeface="Arial"/>
              </a:rPr>
              <a:t>Help with upcoming Workshops</a:t>
            </a:r>
            <a:endParaRPr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Help with Committee Carnivals and games</a:t>
            </a:r>
            <a:endParaRPr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Font typeface="Arial"/>
              <a:buChar char="-"/>
            </a:pPr>
            <a:r>
              <a:rPr lang="en-US" sz="1700">
                <a:solidFill>
                  <a:srgbClr val="222222"/>
                </a:solidFill>
                <a:latin typeface="Arial"/>
                <a:ea typeface="Arial"/>
                <a:cs typeface="Arial"/>
                <a:sym typeface="Arial"/>
              </a:rPr>
              <a:t>Make Flyers</a:t>
            </a:r>
            <a:endParaRPr sz="1700">
              <a:solidFill>
                <a:srgbClr val="222222"/>
              </a:solidFill>
              <a:latin typeface="Arial"/>
              <a:ea typeface="Arial"/>
              <a:cs typeface="Arial"/>
              <a:sym typeface="Arial"/>
            </a:endParaRPr>
          </a:p>
          <a:p>
            <a:pPr indent="0" lvl="0" marL="457200" rtl="0" algn="l">
              <a:lnSpc>
                <a:spcPct val="115000"/>
              </a:lnSpc>
              <a:spcBef>
                <a:spcPts val="0"/>
              </a:spcBef>
              <a:spcAft>
                <a:spcPts val="0"/>
              </a:spcAft>
              <a:buNone/>
            </a:pPr>
            <a:r>
              <a:t/>
            </a:r>
            <a:endParaRPr sz="1700">
              <a:solidFill>
                <a:srgbClr val="222222"/>
              </a:solidFill>
              <a:latin typeface="Arial"/>
              <a:ea typeface="Arial"/>
              <a:cs typeface="Arial"/>
              <a:sym typeface="Arial"/>
            </a:endParaRPr>
          </a:p>
          <a:p>
            <a:pPr indent="0" lvl="0" marL="0" rtl="0" algn="ctr">
              <a:lnSpc>
                <a:spcPct val="100000"/>
              </a:lnSpc>
              <a:spcBef>
                <a:spcPts val="1200"/>
              </a:spcBef>
              <a:spcAft>
                <a:spcPts val="0"/>
              </a:spcAft>
              <a:buSzPts val="2000"/>
              <a:buNone/>
            </a:pPr>
            <a:r>
              <a:t/>
            </a:r>
            <a:endParaRPr b="1" sz="2892">
              <a:solidFill>
                <a:srgbClr val="CC0000"/>
              </a:solidFill>
              <a:latin typeface="Open Sans"/>
              <a:ea typeface="Open Sans"/>
              <a:cs typeface="Open Sans"/>
              <a:sym typeface="Open Sans"/>
            </a:endParaRPr>
          </a:p>
        </p:txBody>
      </p:sp>
      <p:sp>
        <p:nvSpPr>
          <p:cNvPr id="174" name="Google Shape;174;g3e47b2031b6_0_5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75" name="Google Shape;175;g3e47b2031b6_0_51"/>
          <p:cNvPicPr preferRelativeResize="0"/>
          <p:nvPr/>
        </p:nvPicPr>
        <p:blipFill rotWithShape="1">
          <a:blip r:embed="rId3">
            <a:alphaModFix/>
          </a:blip>
          <a:srcRect b="0" l="0" r="0" t="0"/>
          <a:stretch/>
        </p:blipFill>
        <p:spPr>
          <a:xfrm>
            <a:off x="4244661" y="297625"/>
            <a:ext cx="3702677" cy="1172401"/>
          </a:xfrm>
          <a:prstGeom prst="rect">
            <a:avLst/>
          </a:prstGeom>
          <a:noFill/>
          <a:ln>
            <a:noFill/>
          </a:ln>
        </p:spPr>
      </p:pic>
      <p:sp>
        <p:nvSpPr>
          <p:cNvPr id="176" name="Google Shape;176;g3e47b2031b6_0_51"/>
          <p:cNvSpPr txBox="1"/>
          <p:nvPr/>
        </p:nvSpPr>
        <p:spPr>
          <a:xfrm>
            <a:off x="1381125" y="1470025"/>
            <a:ext cx="9243900"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US" sz="2600">
                <a:solidFill>
                  <a:schemeClr val="dk1"/>
                </a:solidFill>
                <a:latin typeface="Open Sans"/>
                <a:ea typeface="Open Sans"/>
                <a:cs typeface="Open Sans"/>
                <a:sym typeface="Open Sans"/>
              </a:rPr>
              <a:t>So, What Can I Do Serving the PIPO/UWD Committee?</a:t>
            </a:r>
            <a:r>
              <a:rPr b="0" i="0" lang="en-US" sz="3800" u="none" cap="none" strike="noStrike">
                <a:solidFill>
                  <a:schemeClr val="dk1"/>
                </a:solidFill>
                <a:latin typeface="Open Sans Light"/>
                <a:ea typeface="Open Sans Light"/>
                <a:cs typeface="Open Sans Light"/>
                <a:sym typeface="Open Sans Light"/>
              </a:rPr>
              <a:t> </a:t>
            </a:r>
            <a:endParaRPr b="0" i="0" sz="3800" u="none" cap="none" strike="noStrike">
              <a:solidFill>
                <a:schemeClr val="dk1"/>
              </a:solidFill>
              <a:latin typeface="Open Sans Light"/>
              <a:ea typeface="Open Sans Light"/>
              <a:cs typeface="Open Sans Light"/>
              <a:sym typeface="Open Sans Light"/>
            </a:endParaRPr>
          </a:p>
        </p:txBody>
      </p:sp>
      <p:pic>
        <p:nvPicPr>
          <p:cNvPr id="177" name="Google Shape;177;g3e47b2031b6_0_51" title="hand in.gif"/>
          <p:cNvPicPr preferRelativeResize="0"/>
          <p:nvPr/>
        </p:nvPicPr>
        <p:blipFill rotWithShape="1">
          <a:blip r:embed="rId4">
            <a:alphaModFix/>
          </a:blip>
          <a:srcRect b="0" l="0" r="0" t="0"/>
          <a:stretch/>
        </p:blipFill>
        <p:spPr>
          <a:xfrm>
            <a:off x="4346650" y="5324000"/>
            <a:ext cx="3498701" cy="127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ustom 23">
      <a:dk1>
        <a:srgbClr val="000000"/>
      </a:dk1>
      <a:lt1>
        <a:srgbClr val="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2025-05-03T13:21:23Z</dcterms:created>
  <dc:creator>Lyles, Toby (206760722)</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